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4"/>
  </p:notesMasterIdLst>
  <p:handoutMasterIdLst>
    <p:handoutMasterId r:id="rId65"/>
  </p:handoutMasterIdLst>
  <p:sldIdLst>
    <p:sldId id="257" r:id="rId5"/>
    <p:sldId id="323" r:id="rId6"/>
    <p:sldId id="269" r:id="rId7"/>
    <p:sldId id="270" r:id="rId8"/>
    <p:sldId id="271" r:id="rId9"/>
    <p:sldId id="272" r:id="rId10"/>
    <p:sldId id="328" r:id="rId11"/>
    <p:sldId id="273" r:id="rId12"/>
    <p:sldId id="274" r:id="rId13"/>
    <p:sldId id="275" r:id="rId14"/>
    <p:sldId id="276" r:id="rId15"/>
    <p:sldId id="277" r:id="rId16"/>
    <p:sldId id="330" r:id="rId17"/>
    <p:sldId id="279" r:id="rId18"/>
    <p:sldId id="280" r:id="rId19"/>
    <p:sldId id="281" r:id="rId20"/>
    <p:sldId id="282" r:id="rId21"/>
    <p:sldId id="283" r:id="rId22"/>
    <p:sldId id="284" r:id="rId23"/>
    <p:sldId id="285" r:id="rId24"/>
    <p:sldId id="286" r:id="rId25"/>
    <p:sldId id="321" r:id="rId26"/>
    <p:sldId id="322" r:id="rId27"/>
    <p:sldId id="289" r:id="rId28"/>
    <p:sldId id="326" r:id="rId29"/>
    <p:sldId id="290" r:id="rId30"/>
    <p:sldId id="291" r:id="rId31"/>
    <p:sldId id="292" r:id="rId32"/>
    <p:sldId id="329" r:id="rId33"/>
    <p:sldId id="294" r:id="rId34"/>
    <p:sldId id="295" r:id="rId35"/>
    <p:sldId id="324" r:id="rId36"/>
    <p:sldId id="327"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31" r:id="rId61"/>
    <p:sldId id="319" r:id="rId62"/>
    <p:sldId id="320"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BC630B-5B69-E191-24D8-46F64E880C3F}" name="JEG\EX-FUCHSS" initials="JF" userId="JEG\EX-FUCHSS" providerId="None"/>
  <p188:author id="{9D385E11-9136-67E5-8C61-09DA15135F06}" name="Heather Rectanus" initials="HR" userId="S::HRectanus@geosyntec.com::d6083335-a940-4345-9302-bf5baaff2a0e" providerId="AD"/>
  <p188:author id="{B85D603B-7B87-02BE-1131-18E7B00747E4}" name="Westcott, Kathryn" initials="WK" userId="S::Kathryn.Westcott@jacobs.com::52428e7c-f5da-4ac2-8374-ab9f20b6bcfa" providerId="AD"/>
  <p188:author id="{1FA5F36D-7AD2-EB3C-7FC0-43ADABB42C3B}" name="Carter, Neva" initials="CN" userId="S::Neva.Carter@jacobs.com::90c533ae-527f-4fef-88c8-36eb3c8733ed" providerId="AD"/>
  <p188:author id="{A89DDB98-5089-575C-3EDE-347DBE079559}" name="Samantha Fuchs" initials="SF" userId="S::samantha.fuchs_geosyntec.com#ext#@jacobsengineering.onmicrosoft.com::f9043e33-9d09-40c4-89b0-348e0481616b" providerId="AD"/>
  <p188:author id="{9638EA99-5226-DE1D-0634-B96CB6AC34DF}" name="PJW" initials="PJW" userId="PJW"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2F9"/>
    <a:srgbClr val="E6F6F9"/>
    <a:srgbClr val="CCECFF"/>
    <a:srgbClr val="134B8E"/>
    <a:srgbClr val="0A98D5"/>
    <a:srgbClr val="93490B"/>
    <a:srgbClr val="FFE018"/>
    <a:srgbClr val="FF9933"/>
    <a:srgbClr val="0099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6" autoAdjust="0"/>
    <p:restoredTop sz="96357" autoAdjust="0"/>
  </p:normalViewPr>
  <p:slideViewPr>
    <p:cSldViewPr snapToGrid="0">
      <p:cViewPr varScale="1">
        <p:scale>
          <a:sx n="82" d="100"/>
          <a:sy n="82" d="100"/>
        </p:scale>
        <p:origin x="682" y="53"/>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39CD6F-9535-C1A1-89C7-EBC641B72ED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0F2C2535-20FB-C93B-FCE3-781F795C4FC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D3CFD8FA-6C7E-EA13-C3D2-736E2DBDAC7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F0FFF718-87AE-A08C-9769-98ED06E598E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66F11C1-BE06-4171-8291-409B731B72E1}"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29209619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defRPr>
            </a:lvl1pPr>
          </a:lstStyle>
          <a:p>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Arial" panose="020B0604020202020204" pitchFamily="34" charset="0"/>
              </a:defRPr>
            </a:lvl1pPr>
          </a:lstStyle>
          <a:p>
            <a:fld id="{E6ADA7B9-3544-3945-BA6F-B1356C6EBAFB}" type="slidenum">
              <a:rPr lang="en-US" smtClean="0"/>
              <a:pPr/>
              <a:t>‹#›</a:t>
            </a:fld>
            <a:endParaRPr lang="en-US" dirty="0"/>
          </a:p>
        </p:txBody>
      </p:sp>
    </p:spTree>
    <p:extLst>
      <p:ext uri="{BB962C8B-B14F-4D97-AF65-F5344CB8AC3E}">
        <p14:creationId xmlns:p14="http://schemas.microsoft.com/office/powerpoint/2010/main" val="181281157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a:t>
            </a:fld>
            <a:endParaRPr lang="en-US" dirty="0"/>
          </a:p>
        </p:txBody>
      </p:sp>
    </p:spTree>
    <p:extLst>
      <p:ext uri="{BB962C8B-B14F-4D97-AF65-F5344CB8AC3E}">
        <p14:creationId xmlns:p14="http://schemas.microsoft.com/office/powerpoint/2010/main" val="3866628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 EPA has not issued guidance related to SWACs.</a:t>
            </a:r>
          </a:p>
          <a:p>
            <a:pPr marL="171450" indent="-171450">
              <a:buFont typeface="Arial" panose="020B0604020202020204" pitchFamily="34" charset="0"/>
              <a:buChar char="•"/>
            </a:pPr>
            <a:r>
              <a:rPr lang="en-US" dirty="0"/>
              <a:t>The other resources shown on this slide address various aspects of developing and using SWACs.</a:t>
            </a:r>
          </a:p>
        </p:txBody>
      </p:sp>
      <p:sp>
        <p:nvSpPr>
          <p:cNvPr id="4" name="Slide Number Placeholder 3"/>
          <p:cNvSpPr>
            <a:spLocks noGrp="1"/>
          </p:cNvSpPr>
          <p:nvPr>
            <p:ph type="sldNum" sz="quarter" idx="5"/>
          </p:nvPr>
        </p:nvSpPr>
        <p:spPr/>
        <p:txBody>
          <a:bodyPr/>
          <a:lstStyle/>
          <a:p>
            <a:fld id="{E6ADA7B9-3544-3945-BA6F-B1356C6EBAFB}" type="slidenum">
              <a:rPr lang="en-US" smtClean="0"/>
              <a:t>13</a:t>
            </a:fld>
            <a:endParaRPr lang="en-US" dirty="0"/>
          </a:p>
        </p:txBody>
      </p:sp>
      <p:sp>
        <p:nvSpPr>
          <p:cNvPr id="5" name="Date Placeholder 4">
            <a:extLst>
              <a:ext uri="{FF2B5EF4-FFF2-40B4-BE49-F238E27FC236}">
                <a16:creationId xmlns:a16="http://schemas.microsoft.com/office/drawing/2014/main" id="{6D8232CD-2B4B-DB7A-F286-38CF81712F4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18122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Any questions or comments before moving on to the next section?</a:t>
            </a:r>
          </a:p>
          <a:p>
            <a:pPr marL="171450" indent="-171450">
              <a:buFont typeface="Arial" panose="020B0604020202020204" pitchFamily="34" charset="0"/>
              <a:buChar char="•"/>
            </a:pPr>
            <a:r>
              <a:rPr lang="en-US" dirty="0"/>
              <a:t>The next section will proceed step-by-step through SWAC methodology, highlighting factors that should be considered and the flexibility in the process.</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14</a:t>
            </a:fld>
            <a:endParaRPr lang="en-US" dirty="0"/>
          </a:p>
        </p:txBody>
      </p:sp>
    </p:spTree>
    <p:extLst>
      <p:ext uri="{BB962C8B-B14F-4D97-AF65-F5344CB8AC3E}">
        <p14:creationId xmlns:p14="http://schemas.microsoft.com/office/powerpoint/2010/main" val="214900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(Animation) – these are the five steps that we will cover in this section.</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15</a:t>
            </a:fld>
            <a:endParaRPr lang="en-US" dirty="0"/>
          </a:p>
        </p:txBody>
      </p:sp>
    </p:spTree>
    <p:extLst>
      <p:ext uri="{BB962C8B-B14F-4D97-AF65-F5344CB8AC3E}">
        <p14:creationId xmlns:p14="http://schemas.microsoft.com/office/powerpoint/2010/main" val="1097611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Sometimes the area over which the SWAC should be calculated is obvious, but sometimes it is not.</a:t>
            </a:r>
          </a:p>
          <a:p>
            <a:pPr marL="171450" indent="-171450">
              <a:buFont typeface="Arial" panose="020B0604020202020204" pitchFamily="34" charset="0"/>
              <a:buChar char="•"/>
            </a:pPr>
            <a:r>
              <a:rPr lang="en-US" dirty="0"/>
              <a:t>A site boundary may be an administrative boundary.</a:t>
            </a:r>
          </a:p>
          <a:p>
            <a:pPr marL="171450" indent="-171450">
              <a:buFont typeface="Arial" panose="020B0604020202020204" pitchFamily="34" charset="0"/>
              <a:buChar char="•"/>
            </a:pPr>
            <a:r>
              <a:rPr lang="en-US" dirty="0"/>
              <a:t>Geographic boundaries may include roads, bridges, confluences.</a:t>
            </a:r>
          </a:p>
          <a:p>
            <a:pPr marL="171450" indent="-171450">
              <a:buFont typeface="Arial" panose="020B0604020202020204" pitchFamily="34" charset="0"/>
              <a:buChar char="•"/>
            </a:pPr>
            <a:r>
              <a:rPr lang="en-US" dirty="0"/>
              <a:t>The CSM should be considered when establishing the SWAC area; the exposure area for the target receptor may be larger than the site.</a:t>
            </a:r>
          </a:p>
          <a:p>
            <a:pPr marL="171450" indent="-171450">
              <a:buFont typeface="Arial" panose="020B0604020202020204" pitchFamily="34" charset="0"/>
              <a:buChar char="•"/>
            </a:pPr>
            <a:r>
              <a:rPr lang="en-US" dirty="0"/>
              <a:t>Should all available site data be incorporated into the SWAC, or should some locations be excluded?</a:t>
            </a:r>
          </a:p>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16</a:t>
            </a:fld>
            <a:endParaRPr lang="en-US" dirty="0"/>
          </a:p>
        </p:txBody>
      </p:sp>
    </p:spTree>
    <p:extLst>
      <p:ext uri="{BB962C8B-B14F-4D97-AF65-F5344CB8AC3E}">
        <p14:creationId xmlns:p14="http://schemas.microsoft.com/office/powerpoint/2010/main" val="1446943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range of SWAC methods is available, from simple to complex.</a:t>
            </a:r>
          </a:p>
          <a:p>
            <a:pPr marL="171450" indent="-171450">
              <a:buFont typeface="Arial" panose="020B0604020202020204" pitchFamily="34" charset="0"/>
              <a:buChar char="•"/>
            </a:pPr>
            <a:r>
              <a:rPr lang="en-US" dirty="0"/>
              <a:t>Stick with simple methods if the answer is obvious.</a:t>
            </a:r>
          </a:p>
          <a:p>
            <a:pPr marL="171450" indent="-171450">
              <a:buFont typeface="Arial" panose="020B0604020202020204" pitchFamily="34" charset="0"/>
              <a:buChar char="•"/>
            </a:pPr>
            <a:r>
              <a:rPr lang="en-US" dirty="0"/>
              <a:t>Exploratory data analysis should be considered if the selection of the SWAC method affects the outcome.</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17</a:t>
            </a:fld>
            <a:endParaRPr lang="en-US" dirty="0"/>
          </a:p>
        </p:txBody>
      </p:sp>
    </p:spTree>
    <p:extLst>
      <p:ext uri="{BB962C8B-B14F-4D97-AF65-F5344CB8AC3E}">
        <p14:creationId xmlns:p14="http://schemas.microsoft.com/office/powerpoint/2010/main" val="100370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same example that was shown on the introduction slide.</a:t>
            </a:r>
          </a:p>
          <a:p>
            <a:pPr marL="171450" indent="-171450">
              <a:buFont typeface="Arial" panose="020B0604020202020204" pitchFamily="34" charset="0"/>
              <a:buChar char="•"/>
            </a:pPr>
            <a:r>
              <a:rPr lang="en-US" dirty="0"/>
              <a:t>The edges of Thiessen polygons are halfway between adjacent sampling points.</a:t>
            </a:r>
          </a:p>
          <a:p>
            <a:pPr marL="171450" indent="-171450">
              <a:buFont typeface="Arial" panose="020B0604020202020204" pitchFamily="34" charset="0"/>
              <a:buChar char="•"/>
            </a:pPr>
            <a:r>
              <a:rPr lang="en-US" dirty="0"/>
              <a:t>The polygons are color-coded by concentration.</a:t>
            </a:r>
          </a:p>
          <a:p>
            <a:pPr marL="171450" indent="-171450">
              <a:buFont typeface="Arial" panose="020B0604020202020204" pitchFamily="34" charset="0"/>
              <a:buChar char="•"/>
            </a:pPr>
            <a:r>
              <a:rPr lang="en-US" dirty="0"/>
              <a:t>The higher concentration samples nearshore represent a smaller area than the lower-concentration samples farther from shore.</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18</a:t>
            </a:fld>
            <a:endParaRPr lang="en-US" dirty="0"/>
          </a:p>
        </p:txBody>
      </p:sp>
    </p:spTree>
    <p:extLst>
      <p:ext uri="{BB962C8B-B14F-4D97-AF65-F5344CB8AC3E}">
        <p14:creationId xmlns:p14="http://schemas.microsoft.com/office/powerpoint/2010/main" val="134253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an example of a Thiessen polygon network from one of the Pearl Harbor Sediment Decision Units.</a:t>
            </a:r>
          </a:p>
          <a:p>
            <a:pPr marL="171450" indent="-171450">
              <a:buFont typeface="Arial" panose="020B0604020202020204" pitchFamily="34" charset="0"/>
              <a:buChar char="•"/>
            </a:pPr>
            <a:r>
              <a:rPr lang="en-US" dirty="0"/>
              <a:t>The assumed COC distribution based on Thiessen polygons may not reflect the CSM (what you would expect to see based on fate and transport processes).</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19</a:t>
            </a:fld>
            <a:endParaRPr lang="en-US" dirty="0"/>
          </a:p>
        </p:txBody>
      </p:sp>
    </p:spTree>
    <p:extLst>
      <p:ext uri="{BB962C8B-B14F-4D97-AF65-F5344CB8AC3E}">
        <p14:creationId xmlns:p14="http://schemas.microsoft.com/office/powerpoint/2010/main" val="3017456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next four slides show how to develop a SWAC and a remedial footprint using Thiessen polygons.</a:t>
            </a:r>
          </a:p>
          <a:p>
            <a:pPr marL="171450" indent="-171450">
              <a:buFont typeface="Arial" panose="020B0604020202020204" pitchFamily="34" charset="0"/>
              <a:buChar char="•"/>
            </a:pPr>
            <a:r>
              <a:rPr lang="en-US" dirty="0"/>
              <a:t>The sample concentrations are ordered from high to low in this table.</a:t>
            </a:r>
          </a:p>
          <a:p>
            <a:pPr marL="171450" indent="-171450">
              <a:buFont typeface="Arial" panose="020B0604020202020204" pitchFamily="34" charset="0"/>
              <a:buChar char="•"/>
            </a:pPr>
            <a:r>
              <a:rPr lang="en-US" dirty="0"/>
              <a:t>Multiply column A by Column B (as a fraction), and then sum the area-adjusted concentrations to determine the SWAC.</a:t>
            </a:r>
          </a:p>
          <a:p>
            <a:pPr marL="171450" indent="-171450">
              <a:buFont typeface="Arial" panose="020B0604020202020204" pitchFamily="34" charset="0"/>
              <a:buChar char="•"/>
            </a:pPr>
            <a:r>
              <a:rPr lang="en-US" dirty="0"/>
              <a:t>There are other mathematically equivalent ways to calculate the SWAC.</a:t>
            </a:r>
          </a:p>
          <a:p>
            <a:pPr marL="171450" indent="-171450">
              <a:buFont typeface="Arial" panose="020B0604020202020204" pitchFamily="34" charset="0"/>
              <a:buChar char="•"/>
            </a:pPr>
            <a:r>
              <a:rPr lang="en-US" dirty="0"/>
              <a:t>Important point – spell out the approach and show the formulas in the FS report so that the calculations are transparent. Make it easy for the reviewers to understand the approach.</a:t>
            </a:r>
          </a:p>
        </p:txBody>
      </p:sp>
      <p:sp>
        <p:nvSpPr>
          <p:cNvPr id="4" name="Slide Number Placeholder 3"/>
          <p:cNvSpPr>
            <a:spLocks noGrp="1"/>
          </p:cNvSpPr>
          <p:nvPr>
            <p:ph type="sldNum" sz="quarter" idx="5"/>
          </p:nvPr>
        </p:nvSpPr>
        <p:spPr/>
        <p:txBody>
          <a:bodyPr/>
          <a:lstStyle/>
          <a:p>
            <a:fld id="{E6ADA7B9-3544-3945-BA6F-B1356C6EBAFB}" type="slidenum">
              <a:rPr lang="en-US" smtClean="0"/>
              <a:t>20</a:t>
            </a:fld>
            <a:endParaRPr lang="en-US" dirty="0"/>
          </a:p>
        </p:txBody>
      </p:sp>
      <p:sp>
        <p:nvSpPr>
          <p:cNvPr id="5" name="Date Placeholder 4">
            <a:extLst>
              <a:ext uri="{FF2B5EF4-FFF2-40B4-BE49-F238E27FC236}">
                <a16:creationId xmlns:a16="http://schemas.microsoft.com/office/drawing/2014/main" id="{97C76399-F959-CCE7-E44A-E1E0044F76DE}"/>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909351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typical approach is to start with the highest concentration polygon and mathematically “remediate” it by substituting the sample concentration with an assumed post-remediation concentration.</a:t>
            </a:r>
          </a:p>
          <a:p>
            <a:pPr marL="171450" indent="-171450">
              <a:buFont typeface="Arial" panose="020B0604020202020204" pitchFamily="34" charset="0"/>
              <a:buChar char="•"/>
            </a:pPr>
            <a:r>
              <a:rPr lang="en-US" dirty="0"/>
              <a:t>Need to determine the post-remediation replacement value; it may be zero, or a detection limit, or half the detection limit </a:t>
            </a:r>
          </a:p>
          <a:p>
            <a:pPr marL="171450" indent="-171450">
              <a:buFont typeface="Arial" panose="020B0604020202020204" pitchFamily="34" charset="0"/>
              <a:buChar char="•"/>
            </a:pPr>
            <a:r>
              <a:rPr lang="en-US" dirty="0"/>
              <a:t>Recalculate the SWAC and compare it to the PRG; in this case, the SWAC still exceeds the PRG.</a:t>
            </a:r>
          </a:p>
          <a:p>
            <a:pPr marL="171450" indent="-171450">
              <a:buFont typeface="Arial" panose="020B0604020202020204" pitchFamily="34" charset="0"/>
              <a:buChar char="•"/>
            </a:pPr>
            <a:r>
              <a:rPr lang="en-US" dirty="0"/>
              <a:t>Any questions so far?</a:t>
            </a:r>
          </a:p>
        </p:txBody>
      </p:sp>
      <p:sp>
        <p:nvSpPr>
          <p:cNvPr id="4" name="Slide Number Placeholder 3"/>
          <p:cNvSpPr>
            <a:spLocks noGrp="1"/>
          </p:cNvSpPr>
          <p:nvPr>
            <p:ph type="sldNum" sz="quarter" idx="5"/>
          </p:nvPr>
        </p:nvSpPr>
        <p:spPr/>
        <p:txBody>
          <a:bodyPr/>
          <a:lstStyle/>
          <a:p>
            <a:fld id="{E6ADA7B9-3544-3945-BA6F-B1356C6EBAFB}" type="slidenum">
              <a:rPr lang="en-US" smtClean="0"/>
              <a:t>21</a:t>
            </a:fld>
            <a:endParaRPr lang="en-US" dirty="0"/>
          </a:p>
        </p:txBody>
      </p:sp>
      <p:sp>
        <p:nvSpPr>
          <p:cNvPr id="5" name="Date Placeholder 4">
            <a:extLst>
              <a:ext uri="{FF2B5EF4-FFF2-40B4-BE49-F238E27FC236}">
                <a16:creationId xmlns:a16="http://schemas.microsoft.com/office/drawing/2014/main" id="{53A2B84A-C701-1ADA-30B9-2FBC343B773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34083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Repeat the procedure by “remediating” the polygon with the second highest concentration.</a:t>
            </a:r>
          </a:p>
          <a:p>
            <a:pPr marL="171450" indent="-171450">
              <a:buFont typeface="Arial" panose="020B0604020202020204" pitchFamily="34" charset="0"/>
              <a:buChar char="•"/>
            </a:pPr>
            <a:r>
              <a:rPr lang="en-US" dirty="0"/>
              <a:t>In this example, the recalculated SWAC still exceeds the PRG.</a:t>
            </a:r>
          </a:p>
        </p:txBody>
      </p:sp>
      <p:sp>
        <p:nvSpPr>
          <p:cNvPr id="4" name="Slide Number Placeholder 3"/>
          <p:cNvSpPr>
            <a:spLocks noGrp="1"/>
          </p:cNvSpPr>
          <p:nvPr>
            <p:ph type="sldNum" sz="quarter" idx="5"/>
          </p:nvPr>
        </p:nvSpPr>
        <p:spPr/>
        <p:txBody>
          <a:bodyPr/>
          <a:lstStyle/>
          <a:p>
            <a:fld id="{E6ADA7B9-3544-3945-BA6F-B1356C6EBAFB}" type="slidenum">
              <a:rPr lang="en-US" smtClean="0"/>
              <a:t>22</a:t>
            </a:fld>
            <a:endParaRPr lang="en-US" dirty="0"/>
          </a:p>
        </p:txBody>
      </p:sp>
      <p:sp>
        <p:nvSpPr>
          <p:cNvPr id="5" name="Date Placeholder 4">
            <a:extLst>
              <a:ext uri="{FF2B5EF4-FFF2-40B4-BE49-F238E27FC236}">
                <a16:creationId xmlns:a16="http://schemas.microsoft.com/office/drawing/2014/main" id="{73010E67-D66E-9D59-DCAA-2000E39E074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05298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Remedial Investigation data sets are typically spatially biased, with more samples closer to suspected sources.</a:t>
            </a:r>
          </a:p>
          <a:p>
            <a:pPr marL="174708" indent="-174708">
              <a:buFont typeface="Arial" panose="020B0604020202020204" pitchFamily="34" charset="0"/>
              <a:buChar char="•"/>
            </a:pPr>
            <a:r>
              <a:rPr lang="en-US" dirty="0"/>
              <a:t>Calculating a SWAC is a way to account for that bias.</a:t>
            </a:r>
          </a:p>
          <a:p>
            <a:pPr marL="174708" indent="-174708">
              <a:buFont typeface="Arial" panose="020B0604020202020204" pitchFamily="34" charset="0"/>
              <a:buChar char="•"/>
            </a:pPr>
            <a:r>
              <a:rPr lang="en-US" dirty="0"/>
              <a:t>In this example, the higher concentrations were measured closer to shore, where the samples are spaced more closely.</a:t>
            </a:r>
          </a:p>
          <a:p>
            <a:pPr marL="174708" indent="-174708">
              <a:buFont typeface="Arial" panose="020B0604020202020204" pitchFamily="34" charset="0"/>
              <a:buChar char="•"/>
            </a:pPr>
            <a:r>
              <a:rPr lang="en-US" dirty="0"/>
              <a:t>The mean (arithmetic average) concentration of the 12 samples is 826 </a:t>
            </a:r>
            <a:r>
              <a:rPr lang="en-US" dirty="0">
                <a:latin typeface="Arial" panose="020B0604020202020204" pitchFamily="34" charset="0"/>
                <a:cs typeface="Arial" panose="020B0604020202020204" pitchFamily="34" charset="0"/>
              </a:rPr>
              <a:t>µ</a:t>
            </a:r>
            <a:r>
              <a:rPr lang="en-US" dirty="0"/>
              <a:t>g/kg; however, the higher concentration samples closer to shore represent smaller areas than the lower concentration samples farther offshore. If the variable spacing is accounted for, the SWAC is 555 </a:t>
            </a:r>
            <a:r>
              <a:rPr lang="en-US" dirty="0">
                <a:latin typeface="Arial" panose="020B0604020202020204" pitchFamily="34" charset="0"/>
                <a:cs typeface="Arial" panose="020B0604020202020204" pitchFamily="34" charset="0"/>
              </a:rPr>
              <a:t>µ</a:t>
            </a:r>
            <a:r>
              <a:rPr lang="en-US" dirty="0"/>
              <a:t>g/kg. </a:t>
            </a:r>
          </a:p>
          <a:p>
            <a:pPr marL="174708" indent="-174708">
              <a:buFont typeface="Arial" panose="020B0604020202020204" pitchFamily="34" charset="0"/>
              <a:buChar char="•"/>
            </a:pPr>
            <a:r>
              <a:rPr lang="en-US" dirty="0"/>
              <a:t>It is a relatively simple concept that is very useful for optimizing sediment and soil remedies. It may not be obvious how it works based on the introduction section of this presentation but stick with me and we will work through it later using this example. </a:t>
            </a:r>
          </a:p>
          <a:p>
            <a:pPr marL="174708" indent="-174708">
              <a:buFont typeface="Arial" panose="020B0604020202020204" pitchFamily="34" charset="0"/>
              <a:buChar char="•"/>
            </a:pPr>
            <a:r>
              <a:rPr lang="en-US" dirty="0"/>
              <a:t>This presentation focuses more on sediment than on soil, but the same concepts apply to both.</a:t>
            </a:r>
          </a:p>
        </p:txBody>
      </p:sp>
      <p:sp>
        <p:nvSpPr>
          <p:cNvPr id="4" name="Slide Number Placeholder 3"/>
          <p:cNvSpPr>
            <a:spLocks noGrp="1"/>
          </p:cNvSpPr>
          <p:nvPr>
            <p:ph type="sldNum" sz="quarter" idx="5"/>
          </p:nvPr>
        </p:nvSpPr>
        <p:spPr/>
        <p:txBody>
          <a:bodyPr/>
          <a:lstStyle/>
          <a:p>
            <a:fld id="{E6ADA7B9-3544-3945-BA6F-B1356C6EBAFB}" type="slidenum">
              <a:rPr lang="en-US" smtClean="0"/>
              <a:t>5</a:t>
            </a:fld>
            <a:endParaRPr lang="en-US" dirty="0"/>
          </a:p>
        </p:txBody>
      </p:sp>
      <p:sp>
        <p:nvSpPr>
          <p:cNvPr id="5" name="Date Placeholder 4">
            <a:extLst>
              <a:ext uri="{FF2B5EF4-FFF2-40B4-BE49-F238E27FC236}">
                <a16:creationId xmlns:a16="http://schemas.microsoft.com/office/drawing/2014/main" id="{8A76DF63-A60E-564A-0877-48E89AD869DF}"/>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062629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Repeat the procedure by “remediating” the polygon with the third highest concentration.</a:t>
            </a:r>
          </a:p>
          <a:p>
            <a:pPr marL="171450" indent="-171450">
              <a:buFont typeface="Arial" panose="020B0604020202020204" pitchFamily="34" charset="0"/>
              <a:buChar char="•"/>
            </a:pPr>
            <a:r>
              <a:rPr lang="en-US" dirty="0"/>
              <a:t>After this step, the recalculated SWAC is below the PRG.</a:t>
            </a:r>
          </a:p>
          <a:p>
            <a:pPr marL="171450" indent="-171450">
              <a:buFont typeface="Arial" panose="020B0604020202020204" pitchFamily="34" charset="0"/>
              <a:buChar char="•"/>
            </a:pPr>
            <a:r>
              <a:rPr lang="en-US" dirty="0"/>
              <a:t>Every polygon with a concentration exceeding 700 </a:t>
            </a:r>
            <a:r>
              <a:rPr lang="en-US" dirty="0">
                <a:latin typeface="Arial" panose="020B0604020202020204" pitchFamily="34" charset="0"/>
                <a:cs typeface="Arial" panose="020B0604020202020204" pitchFamily="34" charset="0"/>
              </a:rPr>
              <a:t>µ</a:t>
            </a:r>
            <a:r>
              <a:rPr lang="en-US" dirty="0"/>
              <a:t>g/kg has been remediated; thus, the RAL is 700 </a:t>
            </a:r>
            <a:r>
              <a:rPr lang="en-US" dirty="0">
                <a:latin typeface="Arial" panose="020B0604020202020204" pitchFamily="34" charset="0"/>
                <a:cs typeface="Arial" panose="020B0604020202020204" pitchFamily="34" charset="0"/>
              </a:rPr>
              <a:t>µ</a:t>
            </a:r>
            <a:r>
              <a:rPr lang="en-US" dirty="0"/>
              <a:t>g/kg.</a:t>
            </a:r>
          </a:p>
          <a:p>
            <a:pPr marL="171450" indent="-171450">
              <a:buFont typeface="Arial" panose="020B0604020202020204" pitchFamily="34" charset="0"/>
              <a:buChar char="•"/>
            </a:pPr>
            <a:r>
              <a:rPr lang="en-US" dirty="0"/>
              <a:t>Four polygons with COC concentrations exceeding the PRG remain in place, but the SWAC is below the PRG.</a:t>
            </a:r>
          </a:p>
          <a:p>
            <a:pPr marL="171450" indent="-171450">
              <a:buFont typeface="Arial" panose="020B0604020202020204" pitchFamily="34" charset="0"/>
              <a:buChar char="•"/>
            </a:pPr>
            <a:r>
              <a:rPr lang="en-US" dirty="0"/>
              <a:t>Usually polygons are targeted for remediation from highest to lowest concentration, but other polygons can be substituted if necessary to protect high-value habitat or avoid specific operational areas.</a:t>
            </a:r>
          </a:p>
        </p:txBody>
      </p:sp>
      <p:sp>
        <p:nvSpPr>
          <p:cNvPr id="4" name="Slide Number Placeholder 3"/>
          <p:cNvSpPr>
            <a:spLocks noGrp="1"/>
          </p:cNvSpPr>
          <p:nvPr>
            <p:ph type="sldNum" sz="quarter" idx="5"/>
          </p:nvPr>
        </p:nvSpPr>
        <p:spPr/>
        <p:txBody>
          <a:bodyPr/>
          <a:lstStyle/>
          <a:p>
            <a:fld id="{E6ADA7B9-3544-3945-BA6F-B1356C6EBAFB}" type="slidenum">
              <a:rPr lang="en-US" smtClean="0"/>
              <a:t>23</a:t>
            </a:fld>
            <a:endParaRPr lang="en-US" dirty="0"/>
          </a:p>
        </p:txBody>
      </p:sp>
      <p:sp>
        <p:nvSpPr>
          <p:cNvPr id="5" name="Date Placeholder 4">
            <a:extLst>
              <a:ext uri="{FF2B5EF4-FFF2-40B4-BE49-F238E27FC236}">
                <a16:creationId xmlns:a16="http://schemas.microsoft.com/office/drawing/2014/main" id="{F0AF69BE-E00A-8B8A-818A-E807BC9B5B3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704800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Another approach is to use an interpolation to predict COC concentrations in unsampled areas.</a:t>
            </a:r>
          </a:p>
          <a:p>
            <a:pPr marL="171450" indent="-171450">
              <a:buFont typeface="Arial" panose="020B0604020202020204" pitchFamily="34" charset="0"/>
              <a:buChar char="•"/>
            </a:pPr>
            <a:r>
              <a:rPr lang="en-US" dirty="0"/>
              <a:t>This presentation will not go into the details of the different interpolation methods, but you can reference the EXWC SWAC guide or other resources for more detail.</a:t>
            </a:r>
          </a:p>
          <a:p>
            <a:pPr marL="171450" indent="-171450">
              <a:buFont typeface="Arial" panose="020B0604020202020204" pitchFamily="34" charset="0"/>
              <a:buChar char="•"/>
            </a:pPr>
            <a:r>
              <a:rPr lang="en-US" dirty="0"/>
              <a:t>Different methods require different levels of user input.</a:t>
            </a:r>
          </a:p>
          <a:p>
            <a:pPr marL="171450" indent="-171450">
              <a:buFont typeface="Arial" panose="020B0604020202020204" pitchFamily="34" charset="0"/>
              <a:buChar char="•"/>
            </a:pPr>
            <a:r>
              <a:rPr lang="en-US" dirty="0"/>
              <a:t>Consider engaging a geospatial analysis Subject Matter Expert.</a:t>
            </a:r>
          </a:p>
          <a:p>
            <a:pPr marL="171450" indent="-171450">
              <a:buFont typeface="Arial" panose="020B0604020202020204" pitchFamily="34" charset="0"/>
              <a:buChar char="•"/>
            </a:pPr>
            <a:r>
              <a:rPr lang="en-US" dirty="0"/>
              <a:t>Interpolation is performed in a GIS or other software programs.</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24</a:t>
            </a:fld>
            <a:endParaRPr lang="en-US" dirty="0"/>
          </a:p>
        </p:txBody>
      </p:sp>
    </p:spTree>
    <p:extLst>
      <p:ext uri="{BB962C8B-B14F-4D97-AF65-F5344CB8AC3E}">
        <p14:creationId xmlns:p14="http://schemas.microsoft.com/office/powerpoint/2010/main" val="2932987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Interpolations provide a grid with a measured or predicted concentration assigned to each grid cell.</a:t>
            </a:r>
          </a:p>
          <a:p>
            <a:pPr marL="171450" indent="-171450">
              <a:buFont typeface="Arial" panose="020B0604020202020204" pitchFamily="34" charset="0"/>
              <a:buChar char="•"/>
            </a:pPr>
            <a:r>
              <a:rPr lang="en-US" dirty="0"/>
              <a:t>Data can be displayed using contour lines or color scales.</a:t>
            </a:r>
          </a:p>
          <a:p>
            <a:pPr marL="171450" indent="-171450">
              <a:buFont typeface="Arial" panose="020B0604020202020204" pitchFamily="34" charset="0"/>
              <a:buChar char="•"/>
            </a:pPr>
            <a:r>
              <a:rPr lang="en-US" dirty="0"/>
              <a:t>SWAC is calculated by averaging the values in the grid cells within a specified area.</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25</a:t>
            </a:fld>
            <a:endParaRPr lang="en-US" dirty="0"/>
          </a:p>
        </p:txBody>
      </p:sp>
    </p:spTree>
    <p:extLst>
      <p:ext uri="{BB962C8B-B14F-4D97-AF65-F5344CB8AC3E}">
        <p14:creationId xmlns:p14="http://schemas.microsoft.com/office/powerpoint/2010/main" val="10091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Interpolations may provide a more reasonable representation of contaminant distribution than Thiessen polygons; however, some reviewers may perceive the representation as “true.”</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26</a:t>
            </a:fld>
            <a:endParaRPr lang="en-US" dirty="0"/>
          </a:p>
        </p:txBody>
      </p:sp>
    </p:spTree>
    <p:extLst>
      <p:ext uri="{BB962C8B-B14F-4D97-AF65-F5344CB8AC3E}">
        <p14:creationId xmlns:p14="http://schemas.microsoft.com/office/powerpoint/2010/main" val="1304844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example, the project team is considering upper-bound and lower-bound PRGs. The upper bound is not conservative enough, but the lower bound may be too conservative. The goal is to develop a remedial footprint that falls between the two PRGs.</a:t>
            </a:r>
          </a:p>
          <a:p>
            <a:pPr marL="171450" indent="-171450">
              <a:buFont typeface="Arial" panose="020B0604020202020204" pitchFamily="34" charset="0"/>
              <a:buChar char="•"/>
            </a:pPr>
            <a:r>
              <a:rPr lang="en-US" dirty="0"/>
              <a:t>The method for estimating post-remediation SWACs is the same as it is for Thiessen polygons, except in this case all sediment within a given concentration contour is mathematically remediated.</a:t>
            </a:r>
          </a:p>
          <a:p>
            <a:pPr marL="171450" indent="-171450">
              <a:buFont typeface="Arial" panose="020B0604020202020204" pitchFamily="34" charset="0"/>
              <a:buChar char="•"/>
            </a:pPr>
            <a:r>
              <a:rPr lang="en-US" dirty="0"/>
              <a:t>Remediating to a RAL of 1,000 yields a post-remediation SWAC of 238 </a:t>
            </a:r>
            <a:r>
              <a:rPr lang="en-US" dirty="0">
                <a:latin typeface="Arial" panose="020B0604020202020204" pitchFamily="34" charset="0"/>
                <a:cs typeface="Arial" panose="020B0604020202020204" pitchFamily="34" charset="0"/>
              </a:rPr>
              <a:t>µ</a:t>
            </a:r>
            <a:r>
              <a:rPr lang="en-US" dirty="0"/>
              <a:t>g/kg, which is just below the upper bound PRG.</a:t>
            </a:r>
          </a:p>
          <a:p>
            <a:pPr marL="171450" indent="-171450">
              <a:buFont typeface="Arial" panose="020B0604020202020204" pitchFamily="34" charset="0"/>
              <a:buChar char="•"/>
            </a:pPr>
            <a:r>
              <a:rPr lang="en-US" dirty="0"/>
              <a:t>Remediating to a RAL of 800 </a:t>
            </a:r>
            <a:r>
              <a:rPr lang="en-US" dirty="0">
                <a:latin typeface="Arial" panose="020B0604020202020204" pitchFamily="34" charset="0"/>
                <a:cs typeface="Arial" panose="020B0604020202020204" pitchFamily="34" charset="0"/>
              </a:rPr>
              <a:t>µ</a:t>
            </a:r>
            <a:r>
              <a:rPr lang="en-US" dirty="0"/>
              <a:t>g/kg yields a post-remediation SWAC of 182 </a:t>
            </a:r>
            <a:r>
              <a:rPr lang="en-US" dirty="0">
                <a:latin typeface="Arial" panose="020B0604020202020204" pitchFamily="34" charset="0"/>
                <a:cs typeface="Arial" panose="020B0604020202020204" pitchFamily="34" charset="0"/>
              </a:rPr>
              <a:t>µ</a:t>
            </a:r>
            <a:r>
              <a:rPr lang="en-US" dirty="0"/>
              <a:t>g/kg, which is closer to the middle of the range.</a:t>
            </a:r>
          </a:p>
          <a:p>
            <a:pPr marL="171450" indent="-171450">
              <a:buFont typeface="Arial" panose="020B0604020202020204" pitchFamily="34" charset="0"/>
              <a:buChar char="•"/>
            </a:pPr>
            <a:r>
              <a:rPr lang="en-US" dirty="0"/>
              <a:t>This is an example of how the risk management decision can consider cost versus risk reduction; the next 3 slides address this in more detail. </a:t>
            </a:r>
          </a:p>
        </p:txBody>
      </p:sp>
      <p:sp>
        <p:nvSpPr>
          <p:cNvPr id="4" name="Slide Number Placeholder 3"/>
          <p:cNvSpPr>
            <a:spLocks noGrp="1"/>
          </p:cNvSpPr>
          <p:nvPr>
            <p:ph type="sldNum" sz="quarter" idx="5"/>
          </p:nvPr>
        </p:nvSpPr>
        <p:spPr/>
        <p:txBody>
          <a:bodyPr/>
          <a:lstStyle/>
          <a:p>
            <a:fld id="{E6ADA7B9-3544-3945-BA6F-B1356C6EBAFB}" type="slidenum">
              <a:rPr lang="en-US" smtClean="0"/>
              <a:t>27</a:t>
            </a:fld>
            <a:endParaRPr lang="en-US" dirty="0"/>
          </a:p>
        </p:txBody>
      </p:sp>
      <p:sp>
        <p:nvSpPr>
          <p:cNvPr id="5" name="Date Placeholder 4">
            <a:extLst>
              <a:ext uri="{FF2B5EF4-FFF2-40B4-BE49-F238E27FC236}">
                <a16:creationId xmlns:a16="http://schemas.microsoft.com/office/drawing/2014/main" id="{F3537D4A-26E0-D1AC-9E75-90C8AD2594D0}"/>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759312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is a refresher on how PRGs are typically developed for sediment sites (or is new to some of you).</a:t>
            </a:r>
          </a:p>
          <a:p>
            <a:pPr marL="171450" indent="-171450">
              <a:buFont typeface="Arial" panose="020B0604020202020204" pitchFamily="34" charset="0"/>
              <a:buChar char="•"/>
            </a:pPr>
            <a:r>
              <a:rPr lang="en-US" dirty="0"/>
              <a:t>These sites often have more than none RAO.</a:t>
            </a:r>
          </a:p>
          <a:p>
            <a:pPr marL="171450" indent="-171450">
              <a:buFont typeface="Arial" panose="020B0604020202020204" pitchFamily="34" charset="0"/>
              <a:buChar char="•"/>
            </a:pPr>
            <a:r>
              <a:rPr lang="en-US" dirty="0"/>
              <a:t>Navy Sediment Policy dictates that the RGs cannot be set below background levels; in many cases, RBCs based on protection of subsistence fishers is below the background level in urban waterways; the PRG in these cases defaults to background.</a:t>
            </a:r>
          </a:p>
          <a:p>
            <a:pPr marL="171450" indent="-171450">
              <a:buFont typeface="Arial" panose="020B0604020202020204" pitchFamily="34" charset="0"/>
              <a:buChar char="•"/>
            </a:pPr>
            <a:r>
              <a:rPr lang="en-US" dirty="0"/>
              <a:t>The following slides will show how to compare SWACs to ranges of PRGs.</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28</a:t>
            </a:fld>
            <a:endParaRPr lang="en-US" dirty="0"/>
          </a:p>
        </p:txBody>
      </p:sp>
    </p:spTree>
    <p:extLst>
      <p:ext uri="{BB962C8B-B14F-4D97-AF65-F5344CB8AC3E}">
        <p14:creationId xmlns:p14="http://schemas.microsoft.com/office/powerpoint/2010/main" val="3039070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plot shows SWAC (y-axis) versus acres remediated (x-axis). </a:t>
            </a:r>
          </a:p>
          <a:p>
            <a:pPr marL="171450" indent="-171450">
              <a:buFont typeface="Arial" panose="020B0604020202020204" pitchFamily="34" charset="0"/>
              <a:buChar char="•"/>
            </a:pPr>
            <a:r>
              <a:rPr lang="en-US" dirty="0"/>
              <a:t>The shape of this curve corresponds to the typical sediment site that has hot spots of higher contaminant levels and broader areas of low-level contamination.</a:t>
            </a:r>
          </a:p>
          <a:p>
            <a:pPr marL="171450" indent="-171450">
              <a:buFont typeface="Arial" panose="020B0604020202020204" pitchFamily="34" charset="0"/>
              <a:buChar char="•"/>
            </a:pPr>
            <a:r>
              <a:rPr lang="en-US" dirty="0"/>
              <a:t>The “knee of the curve” corresponds to the point where increasing larger areas must be remediated to reduce the SWAC.</a:t>
            </a:r>
          </a:p>
          <a:p>
            <a:pPr marL="171450" indent="-171450">
              <a:buFont typeface="Arial" panose="020B0604020202020204" pitchFamily="34" charset="0"/>
              <a:buChar char="•"/>
            </a:pPr>
            <a:r>
              <a:rPr lang="en-US" dirty="0"/>
              <a:t>Key point is that remediating to achieve SWACs that are below the knee-of-the-curve may not be cost effective. </a:t>
            </a:r>
          </a:p>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29</a:t>
            </a:fld>
            <a:endParaRPr lang="en-US" dirty="0"/>
          </a:p>
        </p:txBody>
      </p:sp>
      <p:sp>
        <p:nvSpPr>
          <p:cNvPr id="5" name="Date Placeholder 4">
            <a:extLst>
              <a:ext uri="{FF2B5EF4-FFF2-40B4-BE49-F238E27FC236}">
                <a16:creationId xmlns:a16="http://schemas.microsoft.com/office/drawing/2014/main" id="{ADABCB4F-9D33-AE69-6BF4-37D92A753B3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213496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example, selecting a RAL that corresponds with the knee of the curve would protect fish-eating birds but not fish-eating humans. </a:t>
            </a:r>
          </a:p>
          <a:p>
            <a:pPr marL="171450" indent="-171450">
              <a:buFont typeface="Arial" panose="020B0604020202020204" pitchFamily="34" charset="0"/>
              <a:buChar char="•"/>
            </a:pPr>
            <a:r>
              <a:rPr lang="en-US" dirty="0"/>
              <a:t>Selecting a RAL below the knee of the curve would also protect recreational fishers. Remediation would cost more but would achieve RAOs more quickly.</a:t>
            </a:r>
          </a:p>
          <a:p>
            <a:pPr marL="171450" indent="-171450">
              <a:buFont typeface="Arial" panose="020B0604020202020204" pitchFamily="34" charset="0"/>
              <a:buChar char="•"/>
            </a:pPr>
            <a:r>
              <a:rPr lang="en-US" dirty="0"/>
              <a:t>To achieve a background-based PRG, it may be more cost effective to reduce the SWAC to some level above the PRG and then rely on MNR to achieve the PRG.</a:t>
            </a:r>
          </a:p>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30</a:t>
            </a:fld>
            <a:endParaRPr lang="en-US" dirty="0"/>
          </a:p>
        </p:txBody>
      </p:sp>
      <p:sp>
        <p:nvSpPr>
          <p:cNvPr id="5" name="Date Placeholder 4">
            <a:extLst>
              <a:ext uri="{FF2B5EF4-FFF2-40B4-BE49-F238E27FC236}">
                <a16:creationId xmlns:a16="http://schemas.microsoft.com/office/drawing/2014/main" id="{45BFE6BC-09C1-B670-9050-FE36C7D3096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006572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will need to mathematically dredge the DMUs shown on the next slide and then recalculate the SWAC until the RG has been achieved.</a:t>
            </a:r>
          </a:p>
          <a:p>
            <a:pPr marL="171450" indent="-171450">
              <a:buFont typeface="Arial" panose="020B0604020202020204" pitchFamily="34" charset="0"/>
              <a:buChar char="•"/>
            </a:pPr>
            <a:r>
              <a:rPr lang="en-US" dirty="0"/>
              <a:t>You can use the calculator on your phone.</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31</a:t>
            </a:fld>
            <a:endParaRPr lang="en-US" dirty="0"/>
          </a:p>
        </p:txBody>
      </p:sp>
    </p:spTree>
    <p:extLst>
      <p:ext uri="{BB962C8B-B14F-4D97-AF65-F5344CB8AC3E}">
        <p14:creationId xmlns:p14="http://schemas.microsoft.com/office/powerpoint/2010/main" val="1667197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more than one answer to this problem. In the real world, you would consider both concentration and area to optimize the redredging plan. Spreadsheet tools can be used to support decision-making. </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32</a:t>
            </a:fld>
            <a:endParaRPr lang="en-US" dirty="0"/>
          </a:p>
        </p:txBody>
      </p:sp>
    </p:spTree>
    <p:extLst>
      <p:ext uri="{BB962C8B-B14F-4D97-AF65-F5344CB8AC3E}">
        <p14:creationId xmlns:p14="http://schemas.microsoft.com/office/powerpoint/2010/main" val="4011214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typical conceptual site model for a contaminated sediment site. It shows how people and wildlife are exposed to contaminants in sediment.</a:t>
            </a:r>
          </a:p>
          <a:p>
            <a:pPr marL="171450" indent="-171450">
              <a:buFont typeface="Arial" panose="020B0604020202020204" pitchFamily="34" charset="0"/>
              <a:buChar char="•"/>
            </a:pPr>
            <a:r>
              <a:rPr lang="en-US" dirty="0"/>
              <a:t>SWACs are typically used at sites where unacceptable risks are from people or wildlife consuming fish or other organisms that move around. The SWAC represents an average exposure concentration. </a:t>
            </a:r>
          </a:p>
          <a:p>
            <a:pPr marL="171450" indent="-171450">
              <a:buFont typeface="Arial" panose="020B0604020202020204" pitchFamily="34" charset="0"/>
              <a:buChar char="•"/>
            </a:pPr>
            <a:r>
              <a:rPr lang="en-US" dirty="0"/>
              <a:t>Common contaminants that bioaccumulate in the tissues of these organisms include polychlorinated biphenyls, DDT and its breakdown products, and mercury.</a:t>
            </a:r>
          </a:p>
          <a:p>
            <a:pPr marL="171450" indent="-171450">
              <a:buFont typeface="Arial" panose="020B0604020202020204" pitchFamily="34" charset="0"/>
              <a:buChar char="•"/>
            </a:pPr>
            <a:r>
              <a:rPr lang="en-US" dirty="0"/>
              <a:t>In cases where the contaminants bioaccumulate and the receptors have a large home range, site data are typically compared to remediation goals on an average basis.</a:t>
            </a:r>
          </a:p>
          <a:p>
            <a:pPr marL="171450" indent="-171450">
              <a:buFont typeface="Arial" panose="020B0604020202020204" pitchFamily="34" charset="0"/>
              <a:buChar char="•"/>
            </a:pPr>
            <a:r>
              <a:rPr lang="en-US" dirty="0"/>
              <a:t>In cases where the contaminants cause acute toxicity or the receptor has a small home range, site data are typically compared to remediation goals on a point-by-point basis.</a:t>
            </a:r>
          </a:p>
        </p:txBody>
      </p:sp>
      <p:sp>
        <p:nvSpPr>
          <p:cNvPr id="4" name="Slide Number Placeholder 3"/>
          <p:cNvSpPr>
            <a:spLocks noGrp="1"/>
          </p:cNvSpPr>
          <p:nvPr>
            <p:ph type="sldNum" sz="quarter" idx="5"/>
          </p:nvPr>
        </p:nvSpPr>
        <p:spPr/>
        <p:txBody>
          <a:bodyPr/>
          <a:lstStyle/>
          <a:p>
            <a:fld id="{E6ADA7B9-3544-3945-BA6F-B1356C6EBAFB}" type="slidenum">
              <a:rPr lang="en-US" smtClean="0"/>
              <a:t>6</a:t>
            </a:fld>
            <a:endParaRPr lang="en-US" dirty="0"/>
          </a:p>
        </p:txBody>
      </p:sp>
      <p:sp>
        <p:nvSpPr>
          <p:cNvPr id="5" name="Date Placeholder 4">
            <a:extLst>
              <a:ext uri="{FF2B5EF4-FFF2-40B4-BE49-F238E27FC236}">
                <a16:creationId xmlns:a16="http://schemas.microsoft.com/office/drawing/2014/main" id="{59B3AF9D-C319-13B7-2C7F-218B17C9A49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507168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Revisit where we are on the agenda after lunch.</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33</a:t>
            </a:fld>
            <a:endParaRPr lang="en-US" dirty="0"/>
          </a:p>
        </p:txBody>
      </p:sp>
    </p:spTree>
    <p:extLst>
      <p:ext uri="{BB962C8B-B14F-4D97-AF65-F5344CB8AC3E}">
        <p14:creationId xmlns:p14="http://schemas.microsoft.com/office/powerpoint/2010/main" val="1831489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contaminated sediment sites, the highest COC concentrations from historical discharges are often buried and may not pose a risk.</a:t>
            </a:r>
          </a:p>
        </p:txBody>
      </p:sp>
      <p:sp>
        <p:nvSpPr>
          <p:cNvPr id="4" name="Slide Number Placeholder 3"/>
          <p:cNvSpPr>
            <a:spLocks noGrp="1"/>
          </p:cNvSpPr>
          <p:nvPr>
            <p:ph type="sldNum" sz="quarter" idx="5"/>
          </p:nvPr>
        </p:nvSpPr>
        <p:spPr/>
        <p:txBody>
          <a:bodyPr/>
          <a:lstStyle/>
          <a:p>
            <a:fld id="{E6ADA7B9-3544-3945-BA6F-B1356C6EBAFB}" type="slidenum">
              <a:rPr lang="en-US" smtClean="0"/>
              <a:t>34</a:t>
            </a:fld>
            <a:endParaRPr lang="en-US" dirty="0"/>
          </a:p>
        </p:txBody>
      </p:sp>
      <p:sp>
        <p:nvSpPr>
          <p:cNvPr id="5" name="Date Placeholder 4">
            <a:extLst>
              <a:ext uri="{FF2B5EF4-FFF2-40B4-BE49-F238E27FC236}">
                <a16:creationId xmlns:a16="http://schemas.microsoft.com/office/drawing/2014/main" id="{40F877CF-5F78-AFDC-4A86-49B4AB72771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110044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a few more slides showing how SWACs can be used for other purposes before moving into the case studies.</a:t>
            </a:r>
          </a:p>
          <a:p>
            <a:pPr marL="171450" indent="-171450">
              <a:buFont typeface="Arial" panose="020B0604020202020204" pitchFamily="34" charset="0"/>
              <a:buChar char="•"/>
            </a:pPr>
            <a:r>
              <a:rPr lang="en-US" dirty="0"/>
              <a:t>This example is from the Bremerton Naval Complex.</a:t>
            </a:r>
          </a:p>
          <a:p>
            <a:pPr marL="171450" indent="-171450">
              <a:buFont typeface="Arial" panose="020B0604020202020204" pitchFamily="34" charset="0"/>
              <a:buChar char="•"/>
            </a:pPr>
            <a:r>
              <a:rPr lang="en-US" dirty="0"/>
              <a:t>A dredging remedy was performed to remove the highest PCB concentrations, followed by MNR to reduce concentrations below the RG.</a:t>
            </a:r>
          </a:p>
          <a:p>
            <a:pPr marL="171450" indent="-171450">
              <a:buFont typeface="Arial" panose="020B0604020202020204" pitchFamily="34" charset="0"/>
              <a:buChar char="•"/>
            </a:pPr>
            <a:r>
              <a:rPr lang="en-US" dirty="0"/>
              <a:t>MNR relies on ongoing deposition of relatively cleaner sediment to reduce surface sediment COC concentrations.</a:t>
            </a:r>
          </a:p>
          <a:p>
            <a:pPr marL="171450" indent="-171450">
              <a:buFont typeface="Arial" panose="020B0604020202020204" pitchFamily="34" charset="0"/>
              <a:buChar char="•"/>
            </a:pPr>
            <a:r>
              <a:rPr lang="en-US" dirty="0"/>
              <a:t>In this case, a grid-based sample design was used for LTM; therefore, each result is equally weighted in the SWAC calculation.</a:t>
            </a:r>
          </a:p>
          <a:p>
            <a:pPr marL="171450" indent="-171450">
              <a:buFont typeface="Arial" panose="020B0604020202020204" pitchFamily="34" charset="0"/>
              <a:buChar char="•"/>
            </a:pPr>
            <a:r>
              <a:rPr lang="en-US" dirty="0"/>
              <a:t>The SWACs are compared to the RG and the trends are used to monitor the progress of MNR. </a:t>
            </a:r>
          </a:p>
        </p:txBody>
      </p:sp>
      <p:sp>
        <p:nvSpPr>
          <p:cNvPr id="4" name="Slide Number Placeholder 3"/>
          <p:cNvSpPr>
            <a:spLocks noGrp="1"/>
          </p:cNvSpPr>
          <p:nvPr>
            <p:ph type="sldNum" sz="quarter" idx="5"/>
          </p:nvPr>
        </p:nvSpPr>
        <p:spPr/>
        <p:txBody>
          <a:bodyPr/>
          <a:lstStyle/>
          <a:p>
            <a:fld id="{E6ADA7B9-3544-3945-BA6F-B1356C6EBAFB}" type="slidenum">
              <a:rPr lang="en-US" smtClean="0"/>
              <a:t>35</a:t>
            </a:fld>
            <a:endParaRPr lang="en-US" dirty="0"/>
          </a:p>
        </p:txBody>
      </p:sp>
      <p:sp>
        <p:nvSpPr>
          <p:cNvPr id="5" name="Date Placeholder 4">
            <a:extLst>
              <a:ext uri="{FF2B5EF4-FFF2-40B4-BE49-F238E27FC236}">
                <a16:creationId xmlns:a16="http://schemas.microsoft.com/office/drawing/2014/main" id="{7DE95FBB-2F5B-B6C7-73AC-6C5AEF6F1A4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52822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an example of how to use SWACs in ecological risk assessment.</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36</a:t>
            </a:fld>
            <a:endParaRPr lang="en-US" dirty="0"/>
          </a:p>
        </p:txBody>
      </p:sp>
    </p:spTree>
    <p:extLst>
      <p:ext uri="{BB962C8B-B14F-4D97-AF65-F5344CB8AC3E}">
        <p14:creationId xmlns:p14="http://schemas.microsoft.com/office/powerpoint/2010/main" val="2041965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COC concentration distribution map is not shown here.</a:t>
            </a:r>
          </a:p>
          <a:p>
            <a:pPr marL="171450" indent="-171450">
              <a:buFont typeface="Arial" panose="020B0604020202020204" pitchFamily="34" charset="0"/>
              <a:buChar char="•"/>
            </a:pPr>
            <a:r>
              <a:rPr lang="en-US" dirty="0"/>
              <a:t>The SWAC is calculated by averaging the grid cell concentrations from the interpolation within each of the circular windows.</a:t>
            </a:r>
          </a:p>
          <a:p>
            <a:pPr marL="171450" indent="-171450">
              <a:buFont typeface="Arial" panose="020B0604020202020204" pitchFamily="34" charset="0"/>
              <a:buChar char="•"/>
            </a:pPr>
            <a:r>
              <a:rPr lang="en-US" dirty="0"/>
              <a:t>This animation shows how the circles overlap, with a new SWAC calculated for each window.</a:t>
            </a:r>
          </a:p>
          <a:p>
            <a:pPr marL="171450" indent="-171450">
              <a:buFont typeface="Arial" panose="020B0604020202020204" pitchFamily="34" charset="0"/>
              <a:buChar char="•"/>
            </a:pPr>
            <a:r>
              <a:rPr lang="en-US" dirty="0"/>
              <a:t>In reality, the windows are more closely spaced. </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37</a:t>
            </a:fld>
            <a:endParaRPr lang="en-US" dirty="0"/>
          </a:p>
        </p:txBody>
      </p:sp>
    </p:spTree>
    <p:extLst>
      <p:ext uri="{BB962C8B-B14F-4D97-AF65-F5344CB8AC3E}">
        <p14:creationId xmlns:p14="http://schemas.microsoft.com/office/powerpoint/2010/main" val="3322656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rationale for a selected remedy can include statements like “this remedy will protect XX% of the receptor…”</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38</a:t>
            </a:fld>
            <a:endParaRPr lang="en-US" dirty="0"/>
          </a:p>
        </p:txBody>
      </p:sp>
    </p:spTree>
    <p:extLst>
      <p:ext uri="{BB962C8B-B14F-4D97-AF65-F5344CB8AC3E}">
        <p14:creationId xmlns:p14="http://schemas.microsoft.com/office/powerpoint/2010/main" val="1670643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Of the two case studies, this one is more representative of a typical Navy soil or sediment site problem.</a:t>
            </a:r>
          </a:p>
          <a:p>
            <a:pPr marL="171450" indent="-171450">
              <a:buFont typeface="Arial" panose="020B0604020202020204" pitchFamily="34" charset="0"/>
              <a:buChar char="•"/>
            </a:pPr>
            <a:r>
              <a:rPr lang="en-US" dirty="0"/>
              <a:t>A beaver dam is the geographic division between AC-1 and AC-2, and a road with a culvert is the division between AC-2 and AC-3.</a:t>
            </a:r>
          </a:p>
          <a:p>
            <a:pPr marL="171450" indent="-171450">
              <a:buFont typeface="Arial" panose="020B0604020202020204" pitchFamily="34" charset="0"/>
              <a:buChar char="•"/>
            </a:pPr>
            <a:r>
              <a:rPr lang="en-US" dirty="0"/>
              <a:t>The very short window for conducting remediation is an operational constraint.</a:t>
            </a:r>
          </a:p>
          <a:p>
            <a:pPr marL="171450" indent="-171450">
              <a:buFont typeface="Arial" panose="020B0604020202020204" pitchFamily="34" charset="0"/>
              <a:buChar char="•"/>
            </a:pPr>
            <a:r>
              <a:rPr lang="en-US" dirty="0"/>
              <a:t>Base personnel advised the project team to avoid invasive work in The Quigley. </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40</a:t>
            </a:fld>
            <a:endParaRPr lang="en-US" dirty="0"/>
          </a:p>
        </p:txBody>
      </p:sp>
    </p:spTree>
    <p:extLst>
      <p:ext uri="{BB962C8B-B14F-4D97-AF65-F5344CB8AC3E}">
        <p14:creationId xmlns:p14="http://schemas.microsoft.com/office/powerpoint/2010/main" val="1149369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TOC content of the sediment influences the bioavailability of the DDT. </a:t>
            </a:r>
          </a:p>
          <a:p>
            <a:pPr marL="171450" indent="-171450">
              <a:buFont typeface="Arial" panose="020B0604020202020204" pitchFamily="34" charset="0"/>
              <a:buChar char="•"/>
            </a:pPr>
            <a:r>
              <a:rPr lang="en-US" dirty="0"/>
              <a:t>The PRGs were calculating using TOC and lipid data from samples collected within each sub-area; thus, the PRGs are different in each area.</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41</a:t>
            </a:fld>
            <a:endParaRPr lang="en-US" dirty="0"/>
          </a:p>
        </p:txBody>
      </p:sp>
    </p:spTree>
    <p:extLst>
      <p:ext uri="{BB962C8B-B14F-4D97-AF65-F5344CB8AC3E}">
        <p14:creationId xmlns:p14="http://schemas.microsoft.com/office/powerpoint/2010/main" val="3971716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Other more complex interpolation methods were not considered because the “answer” was obvious.</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42</a:t>
            </a:fld>
            <a:endParaRPr lang="en-US" dirty="0"/>
          </a:p>
        </p:txBody>
      </p:sp>
    </p:spTree>
    <p:extLst>
      <p:ext uri="{BB962C8B-B14F-4D97-AF65-F5344CB8AC3E}">
        <p14:creationId xmlns:p14="http://schemas.microsoft.com/office/powerpoint/2010/main" val="1085466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Key point – sediment at some locations with concentrations above the PRG can be left in place as long as the SWAC is below the PRG.</a:t>
            </a:r>
          </a:p>
          <a:p>
            <a:pPr marL="171450" indent="-171450">
              <a:buFont typeface="Arial" panose="020B0604020202020204" pitchFamily="34" charset="0"/>
              <a:buChar char="•"/>
            </a:pPr>
            <a:r>
              <a:rPr lang="en-US" dirty="0"/>
              <a:t>The higher concentration area in The Quigley shown in purple could remain in place because the SWAC for Area AC-3 was below the PRG if only the hatched portion of the polygon was included in the remedial footprint.</a:t>
            </a:r>
          </a:p>
        </p:txBody>
      </p:sp>
      <p:sp>
        <p:nvSpPr>
          <p:cNvPr id="4" name="Slide Number Placeholder 3"/>
          <p:cNvSpPr>
            <a:spLocks noGrp="1"/>
          </p:cNvSpPr>
          <p:nvPr>
            <p:ph type="sldNum" sz="quarter" idx="5"/>
          </p:nvPr>
        </p:nvSpPr>
        <p:spPr/>
        <p:txBody>
          <a:bodyPr/>
          <a:lstStyle/>
          <a:p>
            <a:fld id="{E6ADA7B9-3544-3945-BA6F-B1356C6EBAFB}" type="slidenum">
              <a:rPr lang="en-US" smtClean="0"/>
              <a:t>43</a:t>
            </a:fld>
            <a:endParaRPr lang="en-US" dirty="0"/>
          </a:p>
        </p:txBody>
      </p:sp>
      <p:sp>
        <p:nvSpPr>
          <p:cNvPr id="5" name="Date Placeholder 4">
            <a:extLst>
              <a:ext uri="{FF2B5EF4-FFF2-40B4-BE49-F238E27FC236}">
                <a16:creationId xmlns:a16="http://schemas.microsoft.com/office/drawing/2014/main" id="{BEDA8A1C-1CC6-7AE8-F756-02D9177C09F1}"/>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71010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Contaminated sediment sites may have large areas affected by diffuse contamination that is difficult to remediate cost effectively.</a:t>
            </a:r>
          </a:p>
          <a:p>
            <a:pPr marL="171450" indent="-171450">
              <a:buFont typeface="Arial" panose="020B0604020202020204" pitchFamily="34" charset="0"/>
              <a:buChar char="•"/>
            </a:pPr>
            <a:r>
              <a:rPr lang="en-US" dirty="0"/>
              <a:t>A SWAC approach can help address some of the challenges commonly encountered on Navy sediment and soil sites. </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7</a:t>
            </a:fld>
            <a:endParaRPr lang="en-US" dirty="0"/>
          </a:p>
        </p:txBody>
      </p:sp>
    </p:spTree>
    <p:extLst>
      <p:ext uri="{BB962C8B-B14F-4D97-AF65-F5344CB8AC3E}">
        <p14:creationId xmlns:p14="http://schemas.microsoft.com/office/powerpoint/2010/main" val="1369040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situ treatment with activated carbon could be completed in the limited time window that was available. </a:t>
            </a:r>
          </a:p>
          <a:p>
            <a:pPr marL="171450" indent="-171450">
              <a:buFont typeface="Arial" panose="020B0604020202020204" pitchFamily="34" charset="0"/>
              <a:buChar char="•"/>
            </a:pPr>
            <a:r>
              <a:rPr lang="en-US" dirty="0"/>
              <a:t>Long-term monitoring is included in the remedy to verify that the carbon treatment is effective and that the remedy is protective even though some sediment with DDT concentration above PRGs remained in place.</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44</a:t>
            </a:fld>
            <a:endParaRPr lang="en-US" dirty="0"/>
          </a:p>
        </p:txBody>
      </p:sp>
    </p:spTree>
    <p:extLst>
      <p:ext uri="{BB962C8B-B14F-4D97-AF65-F5344CB8AC3E}">
        <p14:creationId xmlns:p14="http://schemas.microsoft.com/office/powerpoint/2010/main" val="1210160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case study is an example of using a SWAC approach on a large, complex site.</a:t>
            </a:r>
          </a:p>
          <a:p>
            <a:pPr marL="171450" indent="-171450">
              <a:buFont typeface="Arial" panose="020B0604020202020204" pitchFamily="34" charset="0"/>
              <a:buChar char="•"/>
            </a:pPr>
            <a:r>
              <a:rPr lang="en-US" dirty="0"/>
              <a:t>For the sake of simplicity, the case study focuses on PCBs, which are one of the main risk drivers based on consumption of PCB-contaminated fish and shellfish.</a:t>
            </a:r>
          </a:p>
          <a:p>
            <a:pPr marL="171450" indent="-171450">
              <a:buFont typeface="Arial" panose="020B0604020202020204" pitchFamily="34" charset="0"/>
              <a:buChar char="•"/>
            </a:pPr>
            <a:r>
              <a:rPr lang="en-US" dirty="0"/>
              <a:t>Note the federal navigation channel shown with dashed lines down the center of the project area – this boundary was used in the SWAC approach and is an example of a boundary that is based both on an administrative boundary and the CSM.</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46</a:t>
            </a:fld>
            <a:endParaRPr lang="en-US" dirty="0"/>
          </a:p>
        </p:txBody>
      </p:sp>
    </p:spTree>
    <p:extLst>
      <p:ext uri="{BB962C8B-B14F-4D97-AF65-F5344CB8AC3E}">
        <p14:creationId xmlns:p14="http://schemas.microsoft.com/office/powerpoint/2010/main" val="2820995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FS, US EPA wanted to better understand the uncertainty around the SWAC but switched to a simpler SWAC approach in the ROD.</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47</a:t>
            </a:fld>
            <a:endParaRPr lang="en-US" dirty="0"/>
          </a:p>
        </p:txBody>
      </p:sp>
    </p:spTree>
    <p:extLst>
      <p:ext uri="{BB962C8B-B14F-4D97-AF65-F5344CB8AC3E}">
        <p14:creationId xmlns:p14="http://schemas.microsoft.com/office/powerpoint/2010/main" val="982282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evaluation of statistical uncertainties associated with different interpolation methods was fairly complex; the project team concluded that the natural neighbor method performed reasonably well for estimating SWACs.</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48</a:t>
            </a:fld>
            <a:endParaRPr lang="en-US" dirty="0"/>
          </a:p>
        </p:txBody>
      </p:sp>
    </p:spTree>
    <p:extLst>
      <p:ext uri="{BB962C8B-B14F-4D97-AF65-F5344CB8AC3E}">
        <p14:creationId xmlns:p14="http://schemas.microsoft.com/office/powerpoint/2010/main" val="3375093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simplified version of this plot was shown earlier in the presentation when discussing the “knee of the curve” concept.</a:t>
            </a:r>
          </a:p>
          <a:p>
            <a:pPr marL="171450" indent="-171450">
              <a:buFont typeface="Arial" panose="020B0604020202020204" pitchFamily="34" charset="0"/>
              <a:buChar char="•"/>
            </a:pPr>
            <a:r>
              <a:rPr lang="en-US" dirty="0"/>
              <a:t>The red dots correspond to different remedial alternatives, from B to H (Alternative A was No Action); the gray numbers are the PCB RALs for each alternative.</a:t>
            </a:r>
          </a:p>
          <a:p>
            <a:pPr marL="171450" indent="-171450">
              <a:buFont typeface="Arial" panose="020B0604020202020204" pitchFamily="34" charset="0"/>
              <a:buChar char="•"/>
            </a:pPr>
            <a:r>
              <a:rPr lang="en-US" dirty="0"/>
              <a:t>The current SWAC is 92 </a:t>
            </a:r>
            <a:r>
              <a:rPr lang="en-US" dirty="0">
                <a:latin typeface="Arial" panose="020B0604020202020204" pitchFamily="34" charset="0"/>
                <a:cs typeface="Arial" panose="020B0604020202020204" pitchFamily="34" charset="0"/>
              </a:rPr>
              <a:t>µ</a:t>
            </a:r>
            <a:r>
              <a:rPr lang="en-US" dirty="0"/>
              <a:t>g/kg and the PRG is 9 </a:t>
            </a:r>
            <a:r>
              <a:rPr lang="en-US" dirty="0">
                <a:latin typeface="Arial" panose="020B0604020202020204" pitchFamily="34" charset="0"/>
                <a:cs typeface="Arial" panose="020B0604020202020204" pitchFamily="34" charset="0"/>
              </a:rPr>
              <a:t>µ</a:t>
            </a:r>
            <a:r>
              <a:rPr lang="en-US" dirty="0"/>
              <a:t>g/kg.</a:t>
            </a:r>
          </a:p>
          <a:p>
            <a:pPr marL="171450" indent="-171450">
              <a:buFont typeface="Arial" panose="020B0604020202020204" pitchFamily="34" charset="0"/>
              <a:buChar char="•"/>
            </a:pPr>
            <a:r>
              <a:rPr lang="en-US" dirty="0"/>
              <a:t>The table shows the estimated post-remediation SWAC and remedial footprint size for each alternative; the post-remedy SWAC gets progressively lower and the size of the remedial footprint gets progressively larger moving from Alternative B to Alternative H.</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49</a:t>
            </a:fld>
            <a:endParaRPr lang="en-US" dirty="0"/>
          </a:p>
        </p:txBody>
      </p:sp>
    </p:spTree>
    <p:extLst>
      <p:ext uri="{BB962C8B-B14F-4D97-AF65-F5344CB8AC3E}">
        <p14:creationId xmlns:p14="http://schemas.microsoft.com/office/powerpoint/2010/main" val="1640594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sediments tend to be more highly contaminated in the nearshore areas outside of the navigation channel compared to inside the channel.</a:t>
            </a:r>
          </a:p>
          <a:p>
            <a:pPr marL="171450" indent="-171450">
              <a:buFont typeface="Arial" panose="020B0604020202020204" pitchFamily="34" charset="0"/>
              <a:buChar char="•"/>
            </a:pPr>
            <a:r>
              <a:rPr lang="en-US" dirty="0"/>
              <a:t>The Alternative F RALs were selected for the nearshore areas; the 75 </a:t>
            </a:r>
            <a:r>
              <a:rPr lang="en-US" dirty="0">
                <a:latin typeface="Arial" panose="020B0604020202020204" pitchFamily="34" charset="0"/>
                <a:cs typeface="Arial" panose="020B0604020202020204" pitchFamily="34" charset="0"/>
              </a:rPr>
              <a:t>µ</a:t>
            </a:r>
            <a:r>
              <a:rPr lang="en-US" dirty="0"/>
              <a:t>g/kg RAL for PCBs is near the knee of the curve.</a:t>
            </a:r>
          </a:p>
          <a:p>
            <a:pPr marL="171450" indent="-171450">
              <a:buFont typeface="Arial" panose="020B0604020202020204" pitchFamily="34" charset="0"/>
              <a:buChar char="•"/>
            </a:pPr>
            <a:r>
              <a:rPr lang="en-US" dirty="0"/>
              <a:t>Higher RALs were selected for the navigation channel based on CSM considerations.</a:t>
            </a:r>
          </a:p>
          <a:p>
            <a:pPr marL="171450" indent="-171450">
              <a:buFont typeface="Arial" panose="020B0604020202020204" pitchFamily="34" charset="0"/>
              <a:buChar char="•"/>
            </a:pPr>
            <a:r>
              <a:rPr lang="en-US" dirty="0"/>
              <a:t>For PCBs, a threshold other than the RAL is used to identify areas for active remediation, which is an example of another factor coming into play on a complex site. </a:t>
            </a:r>
          </a:p>
        </p:txBody>
      </p:sp>
      <p:sp>
        <p:nvSpPr>
          <p:cNvPr id="4" name="Slide Number Placeholder 3"/>
          <p:cNvSpPr>
            <a:spLocks noGrp="1"/>
          </p:cNvSpPr>
          <p:nvPr>
            <p:ph type="sldNum" sz="quarter" idx="5"/>
          </p:nvPr>
        </p:nvSpPr>
        <p:spPr/>
        <p:txBody>
          <a:bodyPr/>
          <a:lstStyle/>
          <a:p>
            <a:fld id="{E6ADA7B9-3544-3945-BA6F-B1356C6EBAFB}" type="slidenum">
              <a:rPr lang="en-US" smtClean="0"/>
              <a:t>50</a:t>
            </a:fld>
            <a:endParaRPr lang="en-US" dirty="0"/>
          </a:p>
        </p:txBody>
      </p:sp>
      <p:sp>
        <p:nvSpPr>
          <p:cNvPr id="5" name="Date Placeholder 4">
            <a:extLst>
              <a:ext uri="{FF2B5EF4-FFF2-40B4-BE49-F238E27FC236}">
                <a16:creationId xmlns:a16="http://schemas.microsoft.com/office/drawing/2014/main" id="{9B5AB35D-6448-471E-F930-63D9D04C163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013666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Age of data should be considered for any site using a SWAC approach. This can be particularly problematic on large sites, where it may take a long time to move through the CERCLA process from the RI to the ROD.</a:t>
            </a:r>
          </a:p>
          <a:p>
            <a:pPr marL="171450" indent="-171450">
              <a:buFont typeface="Arial" panose="020B0604020202020204" pitchFamily="34" charset="0"/>
              <a:buChar char="•"/>
            </a:pPr>
            <a:r>
              <a:rPr lang="en-US" dirty="0"/>
              <a:t>Some stakeholders thought that the preferred remedy was too aggressive while others thought that it relied too much on MNR; the selected remedy tried to balance these concerns.</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51</a:t>
            </a:fld>
            <a:endParaRPr lang="en-US" dirty="0"/>
          </a:p>
        </p:txBody>
      </p:sp>
    </p:spTree>
    <p:extLst>
      <p:ext uri="{BB962C8B-B14F-4D97-AF65-F5344CB8AC3E}">
        <p14:creationId xmlns:p14="http://schemas.microsoft.com/office/powerpoint/2010/main" val="4024048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 most of these examples used a Thiessen polygon approach to develop remedial footprints.</a:t>
            </a:r>
          </a:p>
          <a:p>
            <a:pPr marL="171450" indent="-171450">
              <a:buFont typeface="Arial" panose="020B0604020202020204" pitchFamily="34" charset="0"/>
              <a:buChar char="•"/>
            </a:pPr>
            <a:r>
              <a:rPr lang="en-US" dirty="0"/>
              <a:t>Does anybody in the audience have other Navy site examples to add?</a:t>
            </a:r>
          </a:p>
          <a:p>
            <a:endParaRPr lang="en-US" dirty="0"/>
          </a:p>
        </p:txBody>
      </p:sp>
      <p:sp>
        <p:nvSpPr>
          <p:cNvPr id="4" name="Slide Number Placeholder 3"/>
          <p:cNvSpPr>
            <a:spLocks noGrp="1"/>
          </p:cNvSpPr>
          <p:nvPr>
            <p:ph type="sldNum" sz="quarter" idx="5"/>
          </p:nvPr>
        </p:nvSpPr>
        <p:spPr/>
        <p:txBody>
          <a:bodyPr/>
          <a:lstStyle/>
          <a:p>
            <a:fld id="{E6ADA7B9-3544-3945-BA6F-B1356C6EBAFB}" type="slidenum">
              <a:rPr lang="en-US" smtClean="0"/>
              <a:t>53</a:t>
            </a:fld>
            <a:endParaRPr lang="en-US" dirty="0"/>
          </a:p>
        </p:txBody>
      </p:sp>
      <p:sp>
        <p:nvSpPr>
          <p:cNvPr id="5" name="Date Placeholder 4">
            <a:extLst>
              <a:ext uri="{FF2B5EF4-FFF2-40B4-BE49-F238E27FC236}">
                <a16:creationId xmlns:a16="http://schemas.microsoft.com/office/drawing/2014/main" id="{92B4B723-3B27-C409-8213-BCAD2E48DD8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622228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Strive for transparency; ambiguity can cause confusion and prolong the time needed to reach consensus on a remedy.</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55</a:t>
            </a:fld>
            <a:endParaRPr lang="en-US" dirty="0"/>
          </a:p>
        </p:txBody>
      </p:sp>
    </p:spTree>
    <p:extLst>
      <p:ext uri="{BB962C8B-B14F-4D97-AF65-F5344CB8AC3E}">
        <p14:creationId xmlns:p14="http://schemas.microsoft.com/office/powerpoint/2010/main" val="1815825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56</a:t>
            </a:fld>
            <a:endParaRPr lang="en-US" dirty="0"/>
          </a:p>
        </p:txBody>
      </p:sp>
    </p:spTree>
    <p:extLst>
      <p:ext uri="{BB962C8B-B14F-4D97-AF65-F5344CB8AC3E}">
        <p14:creationId xmlns:p14="http://schemas.microsoft.com/office/powerpoint/2010/main" val="348954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defines the terminology that is used throughout this presentation.</a:t>
            </a:r>
          </a:p>
          <a:p>
            <a:pPr marL="171450" indent="-171450">
              <a:buFont typeface="Arial" panose="020B0604020202020204" pitchFamily="34" charset="0"/>
              <a:buChar char="•"/>
            </a:pPr>
            <a:r>
              <a:rPr lang="en-US" dirty="0"/>
              <a:t>It is important to always use consistent terminology when talking with partners, stakeholders, and regulators about using a SWAC approach to minimize unnecessary confusion and facilitate reaching consensus on a remedy.   </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8</a:t>
            </a:fld>
            <a:endParaRPr lang="en-US" dirty="0"/>
          </a:p>
        </p:txBody>
      </p:sp>
    </p:spTree>
    <p:extLst>
      <p:ext uri="{BB962C8B-B14F-4D97-AF65-F5344CB8AC3E}">
        <p14:creationId xmlns:p14="http://schemas.microsoft.com/office/powerpoint/2010/main" val="3338495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left-hand side of the slide shows the standard progression of a project through the CERCLA process.</a:t>
            </a:r>
          </a:p>
          <a:p>
            <a:pPr marL="171450" indent="-171450">
              <a:buFont typeface="Arial" panose="020B0604020202020204" pitchFamily="34" charset="0"/>
              <a:buChar char="•"/>
            </a:pPr>
            <a:r>
              <a:rPr lang="en-US" dirty="0"/>
              <a:t>SWACs can be used at various stages of the process, but they are most commonly used to develop remedial footprints during the FS, which is the focus of this presentation.</a:t>
            </a:r>
          </a:p>
          <a:p>
            <a:pPr marL="171450" indent="-171450">
              <a:buFont typeface="Arial" panose="020B0604020202020204" pitchFamily="34" charset="0"/>
              <a:buChar char="•"/>
            </a:pPr>
            <a:r>
              <a:rPr lang="en-US" dirty="0"/>
              <a:t>Usually, project teams back into a SWAC approach in the FS using combined data sets from the RI (rather than designing RI sampling to support development of SWACs).</a:t>
            </a:r>
          </a:p>
        </p:txBody>
      </p:sp>
      <p:sp>
        <p:nvSpPr>
          <p:cNvPr id="4" name="Slide Number Placeholder 3"/>
          <p:cNvSpPr>
            <a:spLocks noGrp="1"/>
          </p:cNvSpPr>
          <p:nvPr>
            <p:ph type="sldNum" sz="quarter" idx="5"/>
          </p:nvPr>
        </p:nvSpPr>
        <p:spPr/>
        <p:txBody>
          <a:bodyPr/>
          <a:lstStyle/>
          <a:p>
            <a:fld id="{E6ADA7B9-3544-3945-BA6F-B1356C6EBAFB}" type="slidenum">
              <a:rPr lang="en-US" smtClean="0"/>
              <a:t>9</a:t>
            </a:fld>
            <a:endParaRPr lang="en-US" dirty="0"/>
          </a:p>
        </p:txBody>
      </p:sp>
      <p:sp>
        <p:nvSpPr>
          <p:cNvPr id="5" name="Date Placeholder 4">
            <a:extLst>
              <a:ext uri="{FF2B5EF4-FFF2-40B4-BE49-F238E27FC236}">
                <a16:creationId xmlns:a16="http://schemas.microsoft.com/office/drawing/2014/main" id="{AAE5D754-5CAE-231F-8DC7-CB184685B56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596565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SWAC approach may not be necessary if the extent of remedial action needed is obvious.</a:t>
            </a:r>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10</a:t>
            </a:fld>
            <a:endParaRPr lang="en-US" dirty="0"/>
          </a:p>
        </p:txBody>
      </p:sp>
    </p:spTree>
    <p:extLst>
      <p:ext uri="{BB962C8B-B14F-4D97-AF65-F5344CB8AC3E}">
        <p14:creationId xmlns:p14="http://schemas.microsoft.com/office/powerpoint/2010/main" val="35940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Samples collected for an RI are typically biased toward suspected source areas.</a:t>
            </a:r>
          </a:p>
          <a:p>
            <a:pPr marL="171450" indent="-171450">
              <a:buFont typeface="Arial" panose="020B0604020202020204" pitchFamily="34" charset="0"/>
              <a:buChar char="•"/>
            </a:pPr>
            <a:r>
              <a:rPr lang="en-US" dirty="0"/>
              <a:t>There are several ways to interpolate COC concentrations between sample locations, which we will discuss in the methodology section.</a:t>
            </a:r>
          </a:p>
          <a:p>
            <a:pPr marL="171450" indent="-171450">
              <a:buFont typeface="Arial" panose="020B0604020202020204" pitchFamily="34" charset="0"/>
              <a:buChar char="•"/>
            </a:pPr>
            <a:r>
              <a:rPr lang="en-US" dirty="0"/>
              <a:t>Remedial action will focus on the highest concentration areas, but how far does the remedy need to extend?</a:t>
            </a:r>
          </a:p>
          <a:p>
            <a:pPr marL="171450" indent="-171450">
              <a:buFont typeface="Arial" panose="020B0604020202020204" pitchFamily="34" charset="0"/>
              <a:buChar char="•"/>
            </a:pPr>
            <a:r>
              <a:rPr lang="en-US" dirty="0"/>
              <a:t>A SWAC approach can be used to address this question.</a:t>
            </a:r>
          </a:p>
        </p:txBody>
      </p:sp>
      <p:sp>
        <p:nvSpPr>
          <p:cNvPr id="4" name="Slide Number Placeholder 3"/>
          <p:cNvSpPr>
            <a:spLocks noGrp="1"/>
          </p:cNvSpPr>
          <p:nvPr>
            <p:ph type="sldNum" sz="quarter" idx="5"/>
          </p:nvPr>
        </p:nvSpPr>
        <p:spPr/>
        <p:txBody>
          <a:bodyPr/>
          <a:lstStyle/>
          <a:p>
            <a:fld id="{E6ADA7B9-3544-3945-BA6F-B1356C6EBAFB}" type="slidenum">
              <a:rPr lang="en-US" smtClean="0"/>
              <a:t>11</a:t>
            </a:fld>
            <a:endParaRPr lang="en-US" dirty="0"/>
          </a:p>
        </p:txBody>
      </p:sp>
      <p:sp>
        <p:nvSpPr>
          <p:cNvPr id="5" name="Date Placeholder 4">
            <a:extLst>
              <a:ext uri="{FF2B5EF4-FFF2-40B4-BE49-F238E27FC236}">
                <a16:creationId xmlns:a16="http://schemas.microsoft.com/office/drawing/2014/main" id="{F137880A-0E3D-1748-0404-D5961A5D718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293901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Project team may need to educate regulators/stakeholders who are unfamiliar with a SWAC approach to demonstrate that the remedial footprint would be protective and meet regulatory requirements; some may be uncomfortable with the idea of leaving any sediment with COC concentrations above the PRG in place.</a:t>
            </a:r>
          </a:p>
          <a:p>
            <a:pPr marL="171450" indent="-171450">
              <a:buFont typeface="Arial" panose="020B0604020202020204" pitchFamily="34" charset="0"/>
              <a:buChar char="•"/>
            </a:pPr>
            <a:r>
              <a:rPr lang="en-US" dirty="0"/>
              <a:t>The surface sediment interval is typically the top 6 inches (sometimes thicker or thinner). COC concentrations at many sediment sites are higher in deeper sediment than they are at the surface. I will address this later in the presentation.</a:t>
            </a:r>
          </a:p>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E6ADA7B9-3544-3945-BA6F-B1356C6EBAFB}" type="slidenum">
              <a:rPr lang="en-US" smtClean="0"/>
              <a:pPr/>
              <a:t>12</a:t>
            </a:fld>
            <a:endParaRPr lang="en-US" dirty="0"/>
          </a:p>
        </p:txBody>
      </p:sp>
    </p:spTree>
    <p:extLst>
      <p:ext uri="{BB962C8B-B14F-4D97-AF65-F5344CB8AC3E}">
        <p14:creationId xmlns:p14="http://schemas.microsoft.com/office/powerpoint/2010/main" val="4039904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81BE7-DBED-A8E0-99C6-185F4A97213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A2125B7C-93A5-A521-BB9C-FBB144135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9" t="5769" r="9793" b="7133"/>
          <a:stretch/>
        </p:blipFill>
        <p:spPr>
          <a:xfrm>
            <a:off x="0" y="9832"/>
            <a:ext cx="12192000" cy="6858000"/>
          </a:xfrm>
          <a:prstGeom prst="rect">
            <a:avLst/>
          </a:prstGeom>
        </p:spPr>
      </p:pic>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4939048" y="2781559"/>
            <a:ext cx="6939565" cy="1117341"/>
          </a:xfrm>
        </p:spPr>
        <p:txBody>
          <a:bodyPr anchor="t"/>
          <a:lstStyle>
            <a:lvl1pPr algn="r">
              <a:defRPr sz="4400">
                <a:solidFill>
                  <a:srgbClr val="134B8E"/>
                </a:solidFill>
                <a:latin typeface="Arial" panose="020B0604020202020204" pitchFamily="34" charset="0"/>
                <a:cs typeface="Arial" panose="020B0604020202020204" pitchFamily="34" charset="0"/>
              </a:defRPr>
            </a:lvl1pPr>
          </a:lstStyle>
          <a:p>
            <a:r>
              <a:rPr lang="en-US"/>
              <a:t>Click to add Title</a:t>
            </a:r>
          </a:p>
        </p:txBody>
      </p:sp>
      <p:sp>
        <p:nvSpPr>
          <p:cNvPr id="3" name="Subtitle 2">
            <a:extLst>
              <a:ext uri="{FF2B5EF4-FFF2-40B4-BE49-F238E27FC236}">
                <a16:creationId xmlns:a16="http://schemas.microsoft.com/office/drawing/2014/main" id="{CD37335A-568F-AA22-5579-188E211A8AC5}"/>
              </a:ext>
            </a:extLst>
          </p:cNvPr>
          <p:cNvSpPr>
            <a:spLocks noGrp="1"/>
          </p:cNvSpPr>
          <p:nvPr>
            <p:ph type="subTitle" idx="1" hasCustomPrompt="1"/>
          </p:nvPr>
        </p:nvSpPr>
        <p:spPr>
          <a:xfrm>
            <a:off x="7373154" y="4420372"/>
            <a:ext cx="4505459" cy="560432"/>
          </a:xfrm>
        </p:spPr>
        <p:txBody>
          <a:bodyPr>
            <a:normAutofit/>
          </a:bodyPr>
          <a:lstStyle>
            <a:lvl1pPr marL="0" indent="0" algn="r">
              <a:buNone/>
              <a:defRPr sz="1800">
                <a:solidFill>
                  <a:srgbClr val="0099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secondary information (name/date </a:t>
            </a:r>
            <a:r>
              <a:rPr lang="en-US" err="1"/>
              <a:t>etc</a:t>
            </a:r>
            <a:r>
              <a:rPr lang="en-US"/>
              <a:t>)</a:t>
            </a:r>
          </a:p>
        </p:txBody>
      </p:sp>
      <p:sp>
        <p:nvSpPr>
          <p:cNvPr id="7" name="Rectangle 6">
            <a:extLst>
              <a:ext uri="{FF2B5EF4-FFF2-40B4-BE49-F238E27FC236}">
                <a16:creationId xmlns:a16="http://schemas.microsoft.com/office/drawing/2014/main" id="{EA8EB43F-EEE9-D4B5-5E61-21B57F2F2DB0}"/>
              </a:ext>
            </a:extLst>
          </p:cNvPr>
          <p:cNvSpPr/>
          <p:nvPr userDrawn="1"/>
        </p:nvSpPr>
        <p:spPr>
          <a:xfrm>
            <a:off x="10591800" y="6108700"/>
            <a:ext cx="1079500" cy="73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6CE1E9FB-7292-D491-0F18-4E68F0BE0A50}"/>
              </a:ext>
            </a:extLst>
          </p:cNvPr>
          <p:cNvSpPr txBox="1"/>
          <p:nvPr userDrawn="1"/>
        </p:nvSpPr>
        <p:spPr>
          <a:xfrm>
            <a:off x="11805275" y="6583680"/>
            <a:ext cx="386725" cy="274320"/>
          </a:xfrm>
          <a:prstGeom prst="rect">
            <a:avLst/>
          </a:prstGeom>
          <a:noFill/>
        </p:spPr>
        <p:txBody>
          <a:bodyPr wrap="square" rtlCol="0" anchor="ctr">
            <a:spAutoFit/>
          </a:bodyPr>
          <a:lstStyle/>
          <a:p>
            <a:pPr algn="r"/>
            <a:fld id="{56915420-62D4-4085-B301-CEC70E1E4A16}" type="slidenum">
              <a:rPr lang="en-US" sz="1400" smtClean="0">
                <a:solidFill>
                  <a:schemeClr val="tx1">
                    <a:lumMod val="75000"/>
                    <a:lumOff val="25000"/>
                  </a:schemeClr>
                </a:solidFill>
                <a:latin typeface="Arial Narrow" panose="020B0606020202030204" pitchFamily="34" charset="0"/>
                <a:cs typeface="Arial" panose="020B0604020202020204" pitchFamily="34" charset="0"/>
              </a:rPr>
              <a:t>‹#›</a:t>
            </a:fld>
            <a:endParaRPr lang="en-US" sz="1400" dirty="0">
              <a:solidFill>
                <a:schemeClr val="tx1">
                  <a:lumMod val="75000"/>
                  <a:lumOff val="25000"/>
                </a:schemeClr>
              </a:solidFill>
              <a:latin typeface="Arial Narrow" panose="020B0606020202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D7F2915-64A1-9224-E5F3-DCD40285FA3A}"/>
              </a:ext>
            </a:extLst>
          </p:cNvPr>
          <p:cNvPicPr>
            <a:picLocks noChangeAspect="1"/>
          </p:cNvPicPr>
          <p:nvPr userDrawn="1"/>
        </p:nvPicPr>
        <p:blipFill>
          <a:blip r:embed="rId3"/>
          <a:srcRect/>
          <a:stretch/>
        </p:blipFill>
        <p:spPr>
          <a:xfrm>
            <a:off x="8409677" y="500120"/>
            <a:ext cx="3623572" cy="905893"/>
          </a:xfrm>
          <a:prstGeom prst="rect">
            <a:avLst/>
          </a:prstGeom>
        </p:spPr>
      </p:pic>
    </p:spTree>
    <p:extLst>
      <p:ext uri="{BB962C8B-B14F-4D97-AF65-F5344CB8AC3E}">
        <p14:creationId xmlns:p14="http://schemas.microsoft.com/office/powerpoint/2010/main" val="34522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81BE7-DBED-A8E0-99C6-185F4A97213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A2125B7C-93A5-A521-BB9C-FBB144135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9" t="5769" r="9793" b="7133"/>
          <a:stretch/>
        </p:blipFill>
        <p:spPr>
          <a:xfrm>
            <a:off x="0" y="9832"/>
            <a:ext cx="12192000" cy="6858000"/>
          </a:xfrm>
          <a:prstGeom prst="rect">
            <a:avLst/>
          </a:prstGeom>
        </p:spPr>
      </p:pic>
      <p:sp>
        <p:nvSpPr>
          <p:cNvPr id="8" name="Rectangle 7">
            <a:extLst>
              <a:ext uri="{FF2B5EF4-FFF2-40B4-BE49-F238E27FC236}">
                <a16:creationId xmlns:a16="http://schemas.microsoft.com/office/drawing/2014/main" id="{0D9902BC-837A-466C-AC70-2A0CAA15CAF8}"/>
              </a:ext>
            </a:extLst>
          </p:cNvPr>
          <p:cNvSpPr/>
          <p:nvPr userDrawn="1"/>
        </p:nvSpPr>
        <p:spPr>
          <a:xfrm>
            <a:off x="0" y="0"/>
            <a:ext cx="12192000" cy="6867832"/>
          </a:xfrm>
          <a:prstGeom prst="rect">
            <a:avLst/>
          </a:prstGeom>
          <a:gradFill>
            <a:gsLst>
              <a:gs pos="0">
                <a:schemeClr val="accent1">
                  <a:lumMod val="5000"/>
                  <a:lumOff val="95000"/>
                  <a:alpha val="0"/>
                </a:schemeClr>
              </a:gs>
              <a:gs pos="100000">
                <a:srgbClr val="0A98D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4939048" y="3236786"/>
            <a:ext cx="6939565" cy="1790441"/>
          </a:xfrm>
        </p:spPr>
        <p:txBody>
          <a:bodyPr anchor="t"/>
          <a:lstStyle>
            <a:lvl1pPr algn="r">
              <a:defRPr sz="4400">
                <a:solidFill>
                  <a:srgbClr val="134B8E"/>
                </a:solidFill>
                <a:latin typeface="Arial" panose="020B0604020202020204" pitchFamily="34" charset="0"/>
                <a:cs typeface="Arial" panose="020B0604020202020204" pitchFamily="34" charset="0"/>
              </a:defRPr>
            </a:lvl1pPr>
          </a:lstStyle>
          <a:p>
            <a:r>
              <a:rPr lang="en-US"/>
              <a:t>Click to add transition title</a:t>
            </a:r>
          </a:p>
        </p:txBody>
      </p:sp>
      <p:pic>
        <p:nvPicPr>
          <p:cNvPr id="3" name="Picture 2">
            <a:extLst>
              <a:ext uri="{FF2B5EF4-FFF2-40B4-BE49-F238E27FC236}">
                <a16:creationId xmlns:a16="http://schemas.microsoft.com/office/drawing/2014/main" id="{88C94E25-FCCC-CB07-DC24-C5B49C88919A}"/>
              </a:ext>
            </a:extLst>
          </p:cNvPr>
          <p:cNvPicPr>
            <a:picLocks noChangeAspect="1"/>
          </p:cNvPicPr>
          <p:nvPr userDrawn="1"/>
        </p:nvPicPr>
        <p:blipFill>
          <a:blip r:embed="rId3"/>
          <a:srcRect/>
          <a:stretch/>
        </p:blipFill>
        <p:spPr>
          <a:xfrm>
            <a:off x="8409677" y="500120"/>
            <a:ext cx="3623572" cy="905893"/>
          </a:xfrm>
          <a:prstGeom prst="rect">
            <a:avLst/>
          </a:prstGeom>
        </p:spPr>
      </p:pic>
    </p:spTree>
    <p:extLst>
      <p:ext uri="{BB962C8B-B14F-4D97-AF65-F5344CB8AC3E}">
        <p14:creationId xmlns:p14="http://schemas.microsoft.com/office/powerpoint/2010/main" val="251283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resentation Overview">
    <p:spTree>
      <p:nvGrpSpPr>
        <p:cNvPr id="1" name=""/>
        <p:cNvGrpSpPr/>
        <p:nvPr/>
      </p:nvGrpSpPr>
      <p:grpSpPr>
        <a:xfrm>
          <a:off x="0" y="0"/>
          <a:ext cx="0" cy="0"/>
          <a:chOff x="0" y="0"/>
          <a:chExt cx="0" cy="0"/>
        </a:xfrm>
      </p:grpSpPr>
      <p:sp>
        <p:nvSpPr>
          <p:cNvPr id="6" name="Rectangle 3"/>
          <p:cNvSpPr>
            <a:spLocks noGrp="1" noChangeArrowheads="1"/>
          </p:cNvSpPr>
          <p:nvPr>
            <p:ph idx="1" hasCustomPrompt="1"/>
          </p:nvPr>
        </p:nvSpPr>
        <p:spPr bwMode="auto">
          <a:xfrm>
            <a:off x="591126" y="1401019"/>
            <a:ext cx="11083639" cy="4763366"/>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marL="457200" indent="-457200">
              <a:buFont typeface="Arial" panose="020B0604020202020204" pitchFamily="34" charset="0"/>
              <a:buChar char="•"/>
              <a:defRPr/>
            </a:lvl1pPr>
            <a:lvl2pPr marL="627063" marR="0" indent="-169863"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687388" algn="l"/>
              </a:tabLst>
              <a:defRPr/>
            </a:lvl2pPr>
            <a:lvl3pPr marL="1143000" indent="-228600">
              <a:buFont typeface="Arial" panose="020B0604020202020204" pitchFamily="34" charset="0"/>
              <a:buChar char="•"/>
              <a:defRPr>
                <a:solidFill>
                  <a:schemeClr val="tx1">
                    <a:lumMod val="65000"/>
                    <a:lumOff val="35000"/>
                  </a:schemeClr>
                </a:solidFill>
              </a:defRPr>
            </a:lvl3pPr>
            <a:lvl4pPr marL="1600200" indent="-228600">
              <a:buFont typeface="Arial" panose="020B0604020202020204" pitchFamily="34" charset="0"/>
              <a:buChar char="•"/>
              <a:defRPr>
                <a:solidFill>
                  <a:schemeClr val="tx1">
                    <a:lumMod val="65000"/>
                    <a:lumOff val="35000"/>
                  </a:schemeClr>
                </a:solidFill>
                <a:latin typeface="Arial" panose="020B0604020202020204" pitchFamily="34" charset="0"/>
              </a:defRPr>
            </a:lvl4pPr>
            <a:lvl5pPr marL="1943100" indent="-114300">
              <a:buFont typeface="Arial" panose="020B0604020202020204" pitchFamily="34" charset="0"/>
              <a:buChar char="•"/>
              <a:defRPr sz="1400">
                <a:solidFill>
                  <a:schemeClr val="tx1">
                    <a:lumMod val="65000"/>
                    <a:lumOff val="35000"/>
                  </a:schemeClr>
                </a:solidFill>
                <a:latin typeface="Arial" panose="020B0604020202020204" pitchFamily="34" charset="0"/>
              </a:defRPr>
            </a:lvl5pPr>
          </a:lstStyle>
          <a:p>
            <a:pPr lvl="0"/>
            <a:r>
              <a:rPr lang="en-US"/>
              <a:t>Click to edit Master text styles </a:t>
            </a:r>
          </a:p>
          <a:p>
            <a:pPr lvl="1"/>
            <a:r>
              <a:rPr lang="en-US"/>
              <a:t>Second level </a:t>
            </a:r>
          </a:p>
          <a:p>
            <a:pPr lvl="2"/>
            <a:r>
              <a:rPr lang="en-US"/>
              <a:t>Third level</a:t>
            </a:r>
          </a:p>
          <a:p>
            <a:pPr lvl="3"/>
            <a:r>
              <a:rPr lang="en-US"/>
              <a:t> Fourth level</a:t>
            </a:r>
          </a:p>
          <a:p>
            <a:pPr lvl="4"/>
            <a:r>
              <a:rPr lang="en-US"/>
              <a:t> Fifth level</a:t>
            </a:r>
          </a:p>
        </p:txBody>
      </p:sp>
      <p:sp>
        <p:nvSpPr>
          <p:cNvPr id="4" name="Title 1">
            <a:extLst>
              <a:ext uri="{FF2B5EF4-FFF2-40B4-BE49-F238E27FC236}">
                <a16:creationId xmlns:a16="http://schemas.microsoft.com/office/drawing/2014/main" id="{AAFD7DA8-41F4-9982-35A1-0F6CD4312895}"/>
              </a:ext>
            </a:extLst>
          </p:cNvPr>
          <p:cNvSpPr>
            <a:spLocks noGrp="1"/>
          </p:cNvSpPr>
          <p:nvPr>
            <p:ph type="title" hasCustomPrompt="1"/>
          </p:nvPr>
        </p:nvSpPr>
        <p:spPr>
          <a:xfrm>
            <a:off x="1212761" y="314905"/>
            <a:ext cx="8769439" cy="549275"/>
          </a:xfrm>
        </p:spPr>
        <p:txBody>
          <a:bodyPr/>
          <a:lstStyle/>
          <a:p>
            <a:r>
              <a:rPr lang="en-US"/>
              <a:t>Click to add Title</a:t>
            </a:r>
          </a:p>
        </p:txBody>
      </p:sp>
    </p:spTree>
    <p:extLst>
      <p:ext uri="{BB962C8B-B14F-4D97-AF65-F5344CB8AC3E}">
        <p14:creationId xmlns:p14="http://schemas.microsoft.com/office/powerpoint/2010/main" val="28279850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A5AEF5-C18A-886E-6F4C-2FC0EF8421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Slide Number Placeholder 5">
            <a:extLst>
              <a:ext uri="{FF2B5EF4-FFF2-40B4-BE49-F238E27FC236}">
                <a16:creationId xmlns:a16="http://schemas.microsoft.com/office/drawing/2014/main" id="{36C0FEF2-CA25-B1C5-143F-5738BD4C0C46}"/>
              </a:ext>
            </a:extLst>
          </p:cNvPr>
          <p:cNvSpPr>
            <a:spLocks noGrp="1"/>
          </p:cNvSpPr>
          <p:nvPr>
            <p:ph type="sldNum" sz="quarter" idx="12"/>
          </p:nvPr>
        </p:nvSpPr>
        <p:spPr>
          <a:xfrm>
            <a:off x="11790266" y="6583680"/>
            <a:ext cx="401734" cy="274320"/>
          </a:xfrm>
          <a:prstGeom prst="rect">
            <a:avLst/>
          </a:prstGeom>
        </p:spPr>
        <p:txBody>
          <a:bodyPr/>
          <a:lstStyle>
            <a:lvl1pPr>
              <a:defRPr>
                <a:latin typeface="Arial" panose="020B0604020202020204" pitchFamily="34" charset="0"/>
              </a:defRPr>
            </a:lvl1pPr>
          </a:lstStyle>
          <a:p>
            <a:fld id="{E130FD56-1AA9-EE4C-9ADF-6D63C47D8FD2}" type="slidenum">
              <a:rPr lang="en-US" smtClean="0"/>
              <a:pPr/>
              <a:t>‹#›</a:t>
            </a:fld>
            <a:endParaRPr lang="en-US" dirty="0"/>
          </a:p>
        </p:txBody>
      </p:sp>
      <p:pic>
        <p:nvPicPr>
          <p:cNvPr id="7" name="Picture 6">
            <a:extLst>
              <a:ext uri="{FF2B5EF4-FFF2-40B4-BE49-F238E27FC236}">
                <a16:creationId xmlns:a16="http://schemas.microsoft.com/office/drawing/2014/main" id="{84A151E0-0CD5-D8E3-3AD2-70249A205F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10451" y="168816"/>
            <a:ext cx="6371099" cy="1592775"/>
          </a:xfrm>
          <a:prstGeom prst="rect">
            <a:avLst/>
          </a:prstGeom>
        </p:spPr>
      </p:pic>
      <p:sp>
        <p:nvSpPr>
          <p:cNvPr id="8" name="TextBox 7">
            <a:extLst>
              <a:ext uri="{FF2B5EF4-FFF2-40B4-BE49-F238E27FC236}">
                <a16:creationId xmlns:a16="http://schemas.microsoft.com/office/drawing/2014/main" id="{EF160831-EAF0-FA3B-83A3-F007C0018EAB}"/>
              </a:ext>
            </a:extLst>
          </p:cNvPr>
          <p:cNvSpPr txBox="1"/>
          <p:nvPr userDrawn="1"/>
        </p:nvSpPr>
        <p:spPr>
          <a:xfrm>
            <a:off x="3314700" y="6573078"/>
            <a:ext cx="5562600" cy="27622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0189B4"/>
                </a:solidFill>
                <a:effectLst/>
                <a:uLnTx/>
                <a:uFillTx/>
                <a:latin typeface="Arial" panose="020B0604020202020204" pitchFamily="34" charset="0"/>
                <a:ea typeface="+mn-ea"/>
                <a:cs typeface="+mn-cs"/>
              </a:rPr>
              <a:t>Distribution A: Approved for public release. Distribution is unlimited.</a:t>
            </a:r>
          </a:p>
        </p:txBody>
      </p:sp>
      <p:sp>
        <p:nvSpPr>
          <p:cNvPr id="9" name="Content Placeholder 16">
            <a:extLst>
              <a:ext uri="{FF2B5EF4-FFF2-40B4-BE49-F238E27FC236}">
                <a16:creationId xmlns:a16="http://schemas.microsoft.com/office/drawing/2014/main" id="{E7CBDDAF-A779-9D93-C160-841639E54FB4}"/>
              </a:ext>
            </a:extLst>
          </p:cNvPr>
          <p:cNvSpPr>
            <a:spLocks noGrp="1"/>
          </p:cNvSpPr>
          <p:nvPr>
            <p:ph sz="quarter" idx="13" hasCustomPrompt="1"/>
          </p:nvPr>
        </p:nvSpPr>
        <p:spPr>
          <a:xfrm>
            <a:off x="1938338" y="2893574"/>
            <a:ext cx="8229600" cy="1481137"/>
          </a:xfrm>
        </p:spPr>
        <p:txBody>
          <a:bodyPr>
            <a:normAutofit/>
          </a:bodyPr>
          <a:lstStyle>
            <a:lvl1pPr algn="ctr">
              <a:spcBef>
                <a:spcPts val="0"/>
              </a:spcBef>
              <a:defRPr sz="4400" b="1" baseline="0">
                <a:solidFill>
                  <a:srgbClr val="002060"/>
                </a:solidFill>
              </a:defRPr>
            </a:lvl1pPr>
          </a:lstStyle>
          <a:p>
            <a:pPr lvl="0"/>
            <a:r>
              <a:rPr lang="en-US" dirty="0"/>
              <a:t>Title of Presentation (1st line)</a:t>
            </a:r>
          </a:p>
          <a:p>
            <a:pPr lvl="0"/>
            <a:r>
              <a:rPr lang="en-US" dirty="0"/>
              <a:t>Title of Presentation (2nd line)</a:t>
            </a:r>
          </a:p>
        </p:txBody>
      </p:sp>
      <p:sp>
        <p:nvSpPr>
          <p:cNvPr id="10" name="Content Placeholder 18">
            <a:extLst>
              <a:ext uri="{FF2B5EF4-FFF2-40B4-BE49-F238E27FC236}">
                <a16:creationId xmlns:a16="http://schemas.microsoft.com/office/drawing/2014/main" id="{232C7987-51A9-433D-2628-87235B094A5A}"/>
              </a:ext>
            </a:extLst>
          </p:cNvPr>
          <p:cNvSpPr>
            <a:spLocks noGrp="1"/>
          </p:cNvSpPr>
          <p:nvPr>
            <p:ph sz="quarter" idx="14" hasCustomPrompt="1"/>
          </p:nvPr>
        </p:nvSpPr>
        <p:spPr>
          <a:xfrm>
            <a:off x="1938338" y="4592638"/>
            <a:ext cx="8229600" cy="735012"/>
          </a:xfrm>
        </p:spPr>
        <p:txBody>
          <a:bodyPr/>
          <a:lstStyle>
            <a:lvl1pPr algn="ctr">
              <a:spcBef>
                <a:spcPts val="0"/>
              </a:spcBef>
              <a:defRPr/>
            </a:lvl1pPr>
          </a:lstStyle>
          <a:p>
            <a:pPr lvl="0"/>
            <a:r>
              <a:rPr kumimoji="0" lang="en-US" sz="28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anose="020B0604020202020204" pitchFamily="34" charset="0"/>
              </a:rPr>
              <a:t>Audience</a:t>
            </a:r>
            <a:endParaRPr lang="en-US" dirty="0"/>
          </a:p>
        </p:txBody>
      </p:sp>
      <p:sp>
        <p:nvSpPr>
          <p:cNvPr id="11" name="Content Placeholder 22">
            <a:extLst>
              <a:ext uri="{FF2B5EF4-FFF2-40B4-BE49-F238E27FC236}">
                <a16:creationId xmlns:a16="http://schemas.microsoft.com/office/drawing/2014/main" id="{E0EC040C-2C93-01D6-8DFC-5C203ECF61FE}"/>
              </a:ext>
            </a:extLst>
          </p:cNvPr>
          <p:cNvSpPr>
            <a:spLocks noGrp="1"/>
          </p:cNvSpPr>
          <p:nvPr>
            <p:ph sz="quarter" idx="15" hasCustomPrompt="1"/>
          </p:nvPr>
        </p:nvSpPr>
        <p:spPr>
          <a:xfrm>
            <a:off x="1938338" y="5595938"/>
            <a:ext cx="8229600" cy="347662"/>
          </a:xfrm>
        </p:spPr>
        <p:txBody>
          <a:bodyPr>
            <a:normAutofit/>
          </a:bodyPr>
          <a:lstStyle>
            <a:lvl1pPr algn="ctr">
              <a:defRPr sz="1800">
                <a:solidFill>
                  <a:srgbClr val="537DB9"/>
                </a:solidFill>
              </a:defRPr>
            </a:lvl1pPr>
          </a:lstStyle>
          <a:p>
            <a:pPr lvl="0"/>
            <a:r>
              <a:rPr lang="en-US" dirty="0"/>
              <a:t>DD MMM YYYY</a:t>
            </a:r>
          </a:p>
        </p:txBody>
      </p:sp>
    </p:spTree>
    <p:extLst>
      <p:ext uri="{BB962C8B-B14F-4D97-AF65-F5344CB8AC3E}">
        <p14:creationId xmlns:p14="http://schemas.microsoft.com/office/powerpoint/2010/main" val="129723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465A5F-4267-3B5B-03DF-9917F247AF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A2125B7C-93A5-A521-BB9C-FBB144135C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9" t="5769" r="62143" b="7133"/>
          <a:stretch/>
        </p:blipFill>
        <p:spPr>
          <a:xfrm>
            <a:off x="0" y="-3333"/>
            <a:ext cx="4864100"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0A911CF1-04A0-2E42-289E-CE68E9B750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040" y="725539"/>
            <a:ext cx="2956106" cy="739027"/>
          </a:xfrm>
          <a:prstGeom prst="rect">
            <a:avLst/>
          </a:prstGeom>
        </p:spPr>
      </p:pic>
      <p:sp>
        <p:nvSpPr>
          <p:cNvPr id="13" name="Text Placeholder 10">
            <a:extLst>
              <a:ext uri="{FF2B5EF4-FFF2-40B4-BE49-F238E27FC236}">
                <a16:creationId xmlns:a16="http://schemas.microsoft.com/office/drawing/2014/main" id="{BEF8C471-91E4-15F8-A8A3-41C34859FC59}"/>
              </a:ext>
            </a:extLst>
          </p:cNvPr>
          <p:cNvSpPr>
            <a:spLocks noGrp="1"/>
          </p:cNvSpPr>
          <p:nvPr>
            <p:ph type="body" sz="quarter" idx="32" hasCustomPrompt="1"/>
          </p:nvPr>
        </p:nvSpPr>
        <p:spPr>
          <a:xfrm>
            <a:off x="5524832" y="2622126"/>
            <a:ext cx="5711684" cy="511789"/>
          </a:xfrm>
        </p:spPr>
        <p:txBody>
          <a:bodyPr anchor="ctr"/>
          <a:lstStyle>
            <a:lvl1pPr>
              <a:defRPr>
                <a:solidFill>
                  <a:srgbClr val="0A98D5"/>
                </a:solidFill>
              </a:defRPr>
            </a:lvl1pPr>
          </a:lstStyle>
          <a:p>
            <a:pPr lvl="0"/>
            <a:r>
              <a:rPr lang="en-US"/>
              <a:t>Click to add topic</a:t>
            </a:r>
          </a:p>
        </p:txBody>
      </p:sp>
      <p:sp>
        <p:nvSpPr>
          <p:cNvPr id="15" name="Text Placeholder 10">
            <a:extLst>
              <a:ext uri="{FF2B5EF4-FFF2-40B4-BE49-F238E27FC236}">
                <a16:creationId xmlns:a16="http://schemas.microsoft.com/office/drawing/2014/main" id="{FBE462B4-41A4-97CC-364B-D9BF555DB56E}"/>
              </a:ext>
            </a:extLst>
          </p:cNvPr>
          <p:cNvSpPr>
            <a:spLocks noGrp="1"/>
          </p:cNvSpPr>
          <p:nvPr>
            <p:ph type="body" sz="quarter" idx="33" hasCustomPrompt="1"/>
          </p:nvPr>
        </p:nvSpPr>
        <p:spPr>
          <a:xfrm>
            <a:off x="5524832" y="1772400"/>
            <a:ext cx="5711684" cy="511789"/>
          </a:xfrm>
        </p:spPr>
        <p:txBody>
          <a:bodyPr anchor="ctr"/>
          <a:lstStyle>
            <a:lvl1pPr>
              <a:defRPr>
                <a:solidFill>
                  <a:srgbClr val="0A98D5"/>
                </a:solidFill>
              </a:defRPr>
            </a:lvl1pPr>
          </a:lstStyle>
          <a:p>
            <a:pPr lvl="0"/>
            <a:r>
              <a:rPr lang="en-US"/>
              <a:t>Click to add topic</a:t>
            </a:r>
          </a:p>
        </p:txBody>
      </p:sp>
      <p:sp>
        <p:nvSpPr>
          <p:cNvPr id="16" name="Text Placeholder 10">
            <a:extLst>
              <a:ext uri="{FF2B5EF4-FFF2-40B4-BE49-F238E27FC236}">
                <a16:creationId xmlns:a16="http://schemas.microsoft.com/office/drawing/2014/main" id="{06D44BC2-DEFF-DD35-1C0E-A25030E00997}"/>
              </a:ext>
            </a:extLst>
          </p:cNvPr>
          <p:cNvSpPr>
            <a:spLocks noGrp="1"/>
          </p:cNvSpPr>
          <p:nvPr>
            <p:ph type="body" sz="quarter" idx="34" hasCustomPrompt="1"/>
          </p:nvPr>
        </p:nvSpPr>
        <p:spPr>
          <a:xfrm>
            <a:off x="5524832" y="922674"/>
            <a:ext cx="5711684" cy="511789"/>
          </a:xfrm>
        </p:spPr>
        <p:txBody>
          <a:bodyPr anchor="ctr"/>
          <a:lstStyle>
            <a:lvl1pPr>
              <a:defRPr>
                <a:solidFill>
                  <a:srgbClr val="0A98D5"/>
                </a:solidFill>
              </a:defRPr>
            </a:lvl1pPr>
          </a:lstStyle>
          <a:p>
            <a:pPr lvl="0"/>
            <a:r>
              <a:rPr lang="en-US"/>
              <a:t>Click to add topic</a:t>
            </a:r>
          </a:p>
        </p:txBody>
      </p:sp>
      <p:sp>
        <p:nvSpPr>
          <p:cNvPr id="17" name="Text Placeholder 10">
            <a:extLst>
              <a:ext uri="{FF2B5EF4-FFF2-40B4-BE49-F238E27FC236}">
                <a16:creationId xmlns:a16="http://schemas.microsoft.com/office/drawing/2014/main" id="{CF04E104-3D0A-0A9C-E387-C664BE0E2A19}"/>
              </a:ext>
            </a:extLst>
          </p:cNvPr>
          <p:cNvSpPr>
            <a:spLocks noGrp="1"/>
          </p:cNvSpPr>
          <p:nvPr>
            <p:ph type="body" sz="quarter" idx="35" hasCustomPrompt="1"/>
          </p:nvPr>
        </p:nvSpPr>
        <p:spPr>
          <a:xfrm>
            <a:off x="5524832" y="3471852"/>
            <a:ext cx="5711684" cy="511789"/>
          </a:xfrm>
        </p:spPr>
        <p:txBody>
          <a:bodyPr anchor="ctr"/>
          <a:lstStyle>
            <a:lvl1pPr>
              <a:defRPr>
                <a:solidFill>
                  <a:srgbClr val="0A98D5"/>
                </a:solidFill>
              </a:defRPr>
            </a:lvl1pPr>
          </a:lstStyle>
          <a:p>
            <a:pPr lvl="0"/>
            <a:r>
              <a:rPr lang="en-US"/>
              <a:t>Click to add topic</a:t>
            </a:r>
          </a:p>
        </p:txBody>
      </p:sp>
      <p:sp>
        <p:nvSpPr>
          <p:cNvPr id="18" name="Text Placeholder 10">
            <a:extLst>
              <a:ext uri="{FF2B5EF4-FFF2-40B4-BE49-F238E27FC236}">
                <a16:creationId xmlns:a16="http://schemas.microsoft.com/office/drawing/2014/main" id="{C2627903-98A9-1BF8-E4F1-0E9F7A51763F}"/>
              </a:ext>
            </a:extLst>
          </p:cNvPr>
          <p:cNvSpPr>
            <a:spLocks noGrp="1"/>
          </p:cNvSpPr>
          <p:nvPr>
            <p:ph type="body" sz="quarter" idx="36" hasCustomPrompt="1"/>
          </p:nvPr>
        </p:nvSpPr>
        <p:spPr>
          <a:xfrm>
            <a:off x="5524832" y="4321578"/>
            <a:ext cx="5711684" cy="511789"/>
          </a:xfrm>
        </p:spPr>
        <p:txBody>
          <a:bodyPr anchor="ctr"/>
          <a:lstStyle>
            <a:lvl1pPr>
              <a:defRPr>
                <a:solidFill>
                  <a:srgbClr val="0A98D5"/>
                </a:solidFill>
              </a:defRPr>
            </a:lvl1pPr>
          </a:lstStyle>
          <a:p>
            <a:pPr lvl="0"/>
            <a:r>
              <a:rPr lang="en-US"/>
              <a:t>Click to add topic</a:t>
            </a:r>
          </a:p>
        </p:txBody>
      </p:sp>
      <p:sp>
        <p:nvSpPr>
          <p:cNvPr id="19" name="Text Placeholder 10">
            <a:extLst>
              <a:ext uri="{FF2B5EF4-FFF2-40B4-BE49-F238E27FC236}">
                <a16:creationId xmlns:a16="http://schemas.microsoft.com/office/drawing/2014/main" id="{C098BEA7-D4A3-D515-FCE3-836EBBAACA7C}"/>
              </a:ext>
            </a:extLst>
          </p:cNvPr>
          <p:cNvSpPr>
            <a:spLocks noGrp="1"/>
          </p:cNvSpPr>
          <p:nvPr>
            <p:ph type="body" sz="quarter" idx="37" hasCustomPrompt="1"/>
          </p:nvPr>
        </p:nvSpPr>
        <p:spPr>
          <a:xfrm>
            <a:off x="5524832" y="5171305"/>
            <a:ext cx="5711684" cy="511789"/>
          </a:xfrm>
        </p:spPr>
        <p:txBody>
          <a:bodyPr anchor="ctr"/>
          <a:lstStyle>
            <a:lvl1pPr>
              <a:defRPr>
                <a:solidFill>
                  <a:srgbClr val="0A98D5"/>
                </a:solidFill>
              </a:defRPr>
            </a:lvl1pPr>
          </a:lstStyle>
          <a:p>
            <a:pPr lvl="0"/>
            <a:r>
              <a:rPr lang="en-US"/>
              <a:t>Click to add topic</a:t>
            </a:r>
          </a:p>
        </p:txBody>
      </p:sp>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705570" y="2839651"/>
            <a:ext cx="3403046" cy="1117341"/>
          </a:xfrm>
          <a:solidFill>
            <a:schemeClr val="bg1"/>
          </a:solidFill>
        </p:spPr>
        <p:txBody>
          <a:bodyPr anchor="ctr"/>
          <a:lstStyle>
            <a:lvl1pPr algn="ctr">
              <a:defRPr sz="6000">
                <a:solidFill>
                  <a:srgbClr val="134B8E"/>
                </a:solidFill>
                <a:latin typeface="Arial" panose="020B0604020202020204" pitchFamily="34" charset="0"/>
                <a:cs typeface="Arial" panose="020B0604020202020204" pitchFamily="34" charset="0"/>
              </a:defRPr>
            </a:lvl1pPr>
          </a:lstStyle>
          <a:p>
            <a:r>
              <a:rPr lang="en-US"/>
              <a:t>Agenda</a:t>
            </a:r>
          </a:p>
        </p:txBody>
      </p:sp>
      <p:cxnSp>
        <p:nvCxnSpPr>
          <p:cNvPr id="23" name="Straight Connector 22">
            <a:extLst>
              <a:ext uri="{FF2B5EF4-FFF2-40B4-BE49-F238E27FC236}">
                <a16:creationId xmlns:a16="http://schemas.microsoft.com/office/drawing/2014/main" id="{1CB415DC-F930-F78D-4E0F-68903EA76291}"/>
              </a:ext>
            </a:extLst>
          </p:cNvPr>
          <p:cNvCxnSpPr>
            <a:cxnSpLocks/>
          </p:cNvCxnSpPr>
          <p:nvPr userDrawn="1"/>
        </p:nvCxnSpPr>
        <p:spPr>
          <a:xfrm flipV="1">
            <a:off x="4864100" y="3333"/>
            <a:ext cx="0" cy="6854667"/>
          </a:xfrm>
          <a:prstGeom prst="line">
            <a:avLst/>
          </a:prstGeom>
          <a:ln w="47625">
            <a:solidFill>
              <a:srgbClr val="0099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45D110-A7AC-F52D-501E-FD4B61E9425B}"/>
              </a:ext>
            </a:extLst>
          </p:cNvPr>
          <p:cNvSpPr txBox="1"/>
          <p:nvPr userDrawn="1"/>
        </p:nvSpPr>
        <p:spPr>
          <a:xfrm>
            <a:off x="7731303" y="6566952"/>
            <a:ext cx="4114800" cy="274320"/>
          </a:xfrm>
          <a:prstGeom prst="rect">
            <a:avLst/>
          </a:prstGeom>
          <a:noFill/>
        </p:spPr>
        <p:txBody>
          <a:bodyPr wrap="square" rtlCol="0" anchor="ctr">
            <a:spAutoFit/>
          </a:bodyPr>
          <a:lstStyle/>
          <a:p>
            <a:pPr algn="r"/>
            <a:r>
              <a:rPr lang="en-US" sz="1400" dirty="0">
                <a:solidFill>
                  <a:srgbClr val="134B8E"/>
                </a:solidFill>
                <a:latin typeface="Arial" panose="020B0604020202020204" pitchFamily="34" charset="0"/>
                <a:cs typeface="Arial" panose="020B0604020202020204" pitchFamily="34" charset="0"/>
              </a:rPr>
              <a:t>&lt;insert presentation name on master sheet&gt;</a:t>
            </a:r>
          </a:p>
        </p:txBody>
      </p:sp>
      <p:sp>
        <p:nvSpPr>
          <p:cNvPr id="7" name="TextBox 6">
            <a:extLst>
              <a:ext uri="{FF2B5EF4-FFF2-40B4-BE49-F238E27FC236}">
                <a16:creationId xmlns:a16="http://schemas.microsoft.com/office/drawing/2014/main" id="{3D422B14-BA3A-8D5F-0475-1161C7618C3A}"/>
              </a:ext>
            </a:extLst>
          </p:cNvPr>
          <p:cNvSpPr txBox="1"/>
          <p:nvPr userDrawn="1"/>
        </p:nvSpPr>
        <p:spPr>
          <a:xfrm>
            <a:off x="11805275" y="6583680"/>
            <a:ext cx="386725" cy="274320"/>
          </a:xfrm>
          <a:prstGeom prst="rect">
            <a:avLst/>
          </a:prstGeom>
          <a:noFill/>
        </p:spPr>
        <p:txBody>
          <a:bodyPr wrap="square" rtlCol="0">
            <a:spAutoFit/>
          </a:bodyPr>
          <a:lstStyle/>
          <a:p>
            <a:pPr algn="r"/>
            <a:fld id="{56915420-62D4-4085-B301-CEC70E1E4A16}" type="slidenum">
              <a:rPr lang="en-US" sz="1400" smtClean="0">
                <a:solidFill>
                  <a:schemeClr val="tx1">
                    <a:lumMod val="75000"/>
                    <a:lumOff val="25000"/>
                  </a:schemeClr>
                </a:solidFill>
                <a:latin typeface="Arial Narrow" panose="020B0606020202030204" pitchFamily="34" charset="0"/>
                <a:cs typeface="Arial" panose="020B0604020202020204" pitchFamily="34" charset="0"/>
              </a:rPr>
              <a:t>‹#›</a:t>
            </a:fld>
            <a:endParaRPr lang="en-US" sz="1400" dirty="0">
              <a:solidFill>
                <a:schemeClr val="tx1">
                  <a:lumMod val="75000"/>
                  <a:lumOff val="2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09232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64BDD4-27EF-5C75-93FA-361E7E4D49B0}"/>
              </a:ext>
            </a:extLst>
          </p:cNvPr>
          <p:cNvSpPr>
            <a:spLocks noGrp="1"/>
          </p:cNvSpPr>
          <p:nvPr>
            <p:ph type="body" sz="quarter" idx="13" hasCustomPrompt="1"/>
          </p:nvPr>
        </p:nvSpPr>
        <p:spPr>
          <a:xfrm>
            <a:off x="429768" y="6592824"/>
            <a:ext cx="4114800" cy="274320"/>
          </a:xfrm>
        </p:spPr>
        <p:txBody>
          <a:bodyPr anchor="ctr">
            <a:noAutofit/>
          </a:bodyPr>
          <a:lstStyle>
            <a:lvl1pPr>
              <a:defRPr sz="1400">
                <a:solidFill>
                  <a:schemeClr val="tx1">
                    <a:lumMod val="75000"/>
                    <a:lumOff val="25000"/>
                  </a:schemeClr>
                </a:solidFill>
              </a:defRPr>
            </a:lvl1pPr>
          </a:lstStyle>
          <a:p>
            <a:r>
              <a:rPr lang="en-CA"/>
              <a:t>&lt;insert presentation section&gt;</a:t>
            </a:r>
            <a:endParaRPr lang="en-US"/>
          </a:p>
        </p:txBody>
      </p:sp>
      <p:sp>
        <p:nvSpPr>
          <p:cNvPr id="2" name="Title 1">
            <a:extLst>
              <a:ext uri="{FF2B5EF4-FFF2-40B4-BE49-F238E27FC236}">
                <a16:creationId xmlns:a16="http://schemas.microsoft.com/office/drawing/2014/main" id="{EA6EB5A8-BF35-C987-3D87-BC1F6C694BDF}"/>
              </a:ext>
            </a:extLst>
          </p:cNvPr>
          <p:cNvSpPr>
            <a:spLocks noGrp="1"/>
          </p:cNvSpPr>
          <p:nvPr>
            <p:ph type="title" hasCustomPrompt="1"/>
          </p:nvPr>
        </p:nvSpPr>
        <p:spPr/>
        <p:txBody>
          <a:bodyPr/>
          <a:lstStyle>
            <a:lvl1pPr>
              <a:defRPr>
                <a:solidFill>
                  <a:srgbClr val="134B8E"/>
                </a:solidFill>
              </a:defRPr>
            </a:lvl1pPr>
          </a:lstStyle>
          <a:p>
            <a:r>
              <a:rPr lang="en-US"/>
              <a:t>Click to add Title</a:t>
            </a:r>
          </a:p>
        </p:txBody>
      </p:sp>
      <p:sp>
        <p:nvSpPr>
          <p:cNvPr id="3" name="Content Placeholder 2">
            <a:extLst>
              <a:ext uri="{FF2B5EF4-FFF2-40B4-BE49-F238E27FC236}">
                <a16:creationId xmlns:a16="http://schemas.microsoft.com/office/drawing/2014/main" id="{494CD960-2F12-640F-ACBC-7C63F7DAFFA6}"/>
              </a:ext>
            </a:extLst>
          </p:cNvPr>
          <p:cNvSpPr>
            <a:spLocks noGrp="1"/>
          </p:cNvSpPr>
          <p:nvPr>
            <p:ph idx="1"/>
          </p:nvPr>
        </p:nvSpPr>
        <p:spPr>
          <a:xfrm>
            <a:off x="838200" y="1623722"/>
            <a:ext cx="10515600" cy="4351338"/>
          </a:xfrm>
        </p:spPr>
        <p:txBody>
          <a:bodyPr/>
          <a:lstStyle>
            <a:lvl1pPr marL="233363" indent="-233363">
              <a:buFont typeface="Arial" panose="020B0604020202020204" pitchFamily="34" charset="0"/>
              <a:buChar char="•"/>
              <a:defRPr>
                <a:solidFill>
                  <a:schemeClr val="tx1">
                    <a:lumMod val="65000"/>
                    <a:lumOff val="35000"/>
                  </a:schemeClr>
                </a:solidFill>
              </a:defRPr>
            </a:lvl1pPr>
            <a:lvl2pPr marL="685800" indent="-228600">
              <a:buFont typeface="Arial" panose="020B0604020202020204" pitchFamily="34" charset="0"/>
              <a:buChar char="•"/>
              <a:defRPr>
                <a:solidFill>
                  <a:schemeClr val="tx1">
                    <a:lumMod val="65000"/>
                    <a:lumOff val="35000"/>
                  </a:schemeClr>
                </a:solidFill>
              </a:defRPr>
            </a:lvl2pPr>
            <a:lvl3pPr marL="1143000" indent="-228600">
              <a:buFont typeface="Arial" panose="020B0604020202020204" pitchFamily="34" charset="0"/>
              <a:buChar cha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96864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7106-A455-A847-CE89-BD21EF480864}"/>
              </a:ext>
            </a:extLst>
          </p:cNvPr>
          <p:cNvSpPr>
            <a:spLocks noGrp="1"/>
          </p:cNvSpPr>
          <p:nvPr>
            <p:ph type="title" hasCustomPrompt="1"/>
          </p:nvPr>
        </p:nvSpPr>
        <p:spPr/>
        <p:txBody>
          <a:bodyPr/>
          <a:lstStyle/>
          <a:p>
            <a:r>
              <a:rPr lang="en-US"/>
              <a:t>Click to add Title</a:t>
            </a:r>
          </a:p>
        </p:txBody>
      </p:sp>
      <p:sp>
        <p:nvSpPr>
          <p:cNvPr id="3" name="Content Placeholder 2">
            <a:extLst>
              <a:ext uri="{FF2B5EF4-FFF2-40B4-BE49-F238E27FC236}">
                <a16:creationId xmlns:a16="http://schemas.microsoft.com/office/drawing/2014/main" id="{3E489425-0C79-264C-0E5D-2C719671BB8A}"/>
              </a:ext>
            </a:extLst>
          </p:cNvPr>
          <p:cNvSpPr>
            <a:spLocks noGrp="1"/>
          </p:cNvSpPr>
          <p:nvPr>
            <p:ph sz="half" idx="1"/>
          </p:nvPr>
        </p:nvSpPr>
        <p:spPr>
          <a:xfrm>
            <a:off x="838200" y="1620692"/>
            <a:ext cx="5181600" cy="4351338"/>
          </a:xfrm>
        </p:spPr>
        <p:txBody>
          <a:bodyPr/>
          <a:lstStyle>
            <a:lvl1pPr marL="233363" indent="-233363">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3DF07208-1674-75E3-E0EB-7585F3C95BD1}"/>
              </a:ext>
            </a:extLst>
          </p:cNvPr>
          <p:cNvSpPr>
            <a:spLocks noGrp="1"/>
          </p:cNvSpPr>
          <p:nvPr>
            <p:ph sz="half" idx="2"/>
          </p:nvPr>
        </p:nvSpPr>
        <p:spPr>
          <a:xfrm>
            <a:off x="6172200" y="1620692"/>
            <a:ext cx="5181600" cy="4351338"/>
          </a:xfrm>
        </p:spPr>
        <p:txBody>
          <a:bodyPr/>
          <a:lstStyle>
            <a:lvl1pPr marL="233363" indent="-233363">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5E4771D8-E014-C8B7-D7EF-79BF3755B245}"/>
              </a:ext>
            </a:extLst>
          </p:cNvPr>
          <p:cNvSpPr>
            <a:spLocks noGrp="1"/>
          </p:cNvSpPr>
          <p:nvPr>
            <p:ph type="body" sz="quarter" idx="13" hasCustomPrompt="1"/>
          </p:nvPr>
        </p:nvSpPr>
        <p:spPr>
          <a:xfrm>
            <a:off x="429768" y="6592824"/>
            <a:ext cx="4114800" cy="274320"/>
          </a:xfrm>
        </p:spPr>
        <p:txBody>
          <a:bodyPr anchor="ctr">
            <a:noAutofit/>
          </a:bodyPr>
          <a:lstStyle>
            <a:lvl1pPr>
              <a:defRPr sz="1400">
                <a:solidFill>
                  <a:schemeClr val="tx1">
                    <a:lumMod val="75000"/>
                    <a:lumOff val="25000"/>
                  </a:schemeClr>
                </a:solidFill>
              </a:defRPr>
            </a:lvl1pPr>
          </a:lstStyle>
          <a:p>
            <a:r>
              <a:rPr lang="en-CA"/>
              <a:t>&lt;insert presentation section&gt;</a:t>
            </a:r>
            <a:endParaRPr lang="en-US"/>
          </a:p>
        </p:txBody>
      </p:sp>
    </p:spTree>
    <p:extLst>
      <p:ext uri="{BB962C8B-B14F-4D97-AF65-F5344CB8AC3E}">
        <p14:creationId xmlns:p14="http://schemas.microsoft.com/office/powerpoint/2010/main" val="66219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FC3B-3CD2-6800-491E-FE0E690B207A}"/>
              </a:ext>
            </a:extLst>
          </p:cNvPr>
          <p:cNvSpPr>
            <a:spLocks noGrp="1"/>
          </p:cNvSpPr>
          <p:nvPr>
            <p:ph type="title" hasCustomPrompt="1"/>
          </p:nvPr>
        </p:nvSpPr>
        <p:spPr/>
        <p:txBody>
          <a:bodyPr/>
          <a:lstStyle/>
          <a:p>
            <a:r>
              <a:rPr lang="en-US"/>
              <a:t>Click to add Title</a:t>
            </a:r>
          </a:p>
        </p:txBody>
      </p:sp>
      <p:sp>
        <p:nvSpPr>
          <p:cNvPr id="6" name="Text Placeholder 7">
            <a:extLst>
              <a:ext uri="{FF2B5EF4-FFF2-40B4-BE49-F238E27FC236}">
                <a16:creationId xmlns:a16="http://schemas.microsoft.com/office/drawing/2014/main" id="{BC53D510-C612-A600-D953-04C8E285BDA2}"/>
              </a:ext>
            </a:extLst>
          </p:cNvPr>
          <p:cNvSpPr>
            <a:spLocks noGrp="1"/>
          </p:cNvSpPr>
          <p:nvPr>
            <p:ph type="body" sz="quarter" idx="13" hasCustomPrompt="1"/>
          </p:nvPr>
        </p:nvSpPr>
        <p:spPr>
          <a:xfrm>
            <a:off x="429768" y="6592824"/>
            <a:ext cx="4114800" cy="274320"/>
          </a:xfrm>
        </p:spPr>
        <p:txBody>
          <a:bodyPr anchor="ctr">
            <a:noAutofit/>
          </a:bodyPr>
          <a:lstStyle>
            <a:lvl1pPr>
              <a:defRPr sz="1400">
                <a:solidFill>
                  <a:schemeClr val="tx1">
                    <a:lumMod val="75000"/>
                    <a:lumOff val="25000"/>
                  </a:schemeClr>
                </a:solidFill>
              </a:defRPr>
            </a:lvl1pPr>
          </a:lstStyle>
          <a:p>
            <a:r>
              <a:rPr lang="en-CA"/>
              <a:t>&lt;insert presentation section&gt;</a:t>
            </a:r>
            <a:endParaRPr lang="en-US"/>
          </a:p>
        </p:txBody>
      </p:sp>
    </p:spTree>
    <p:extLst>
      <p:ext uri="{BB962C8B-B14F-4D97-AF65-F5344CB8AC3E}">
        <p14:creationId xmlns:p14="http://schemas.microsoft.com/office/powerpoint/2010/main" val="161825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slide Image Layout">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BC53D510-C612-A600-D953-04C8E285BDA2}"/>
              </a:ext>
            </a:extLst>
          </p:cNvPr>
          <p:cNvSpPr>
            <a:spLocks noGrp="1"/>
          </p:cNvSpPr>
          <p:nvPr>
            <p:ph type="body" sz="quarter" idx="13" hasCustomPrompt="1"/>
          </p:nvPr>
        </p:nvSpPr>
        <p:spPr>
          <a:xfrm>
            <a:off x="429768" y="6592824"/>
            <a:ext cx="4114800" cy="274320"/>
          </a:xfrm>
        </p:spPr>
        <p:txBody>
          <a:bodyPr anchor="ctr">
            <a:noAutofit/>
          </a:bodyPr>
          <a:lstStyle>
            <a:lvl1pPr>
              <a:defRPr sz="1400">
                <a:solidFill>
                  <a:schemeClr val="tx1">
                    <a:lumMod val="75000"/>
                    <a:lumOff val="25000"/>
                  </a:schemeClr>
                </a:solidFill>
              </a:defRPr>
            </a:lvl1pPr>
          </a:lstStyle>
          <a:p>
            <a:r>
              <a:rPr lang="en-CA"/>
              <a:t>&lt;insert presentation section&gt;</a:t>
            </a:r>
            <a:endParaRPr lang="en-US"/>
          </a:p>
        </p:txBody>
      </p:sp>
      <p:sp>
        <p:nvSpPr>
          <p:cNvPr id="3" name="Rectangle 2">
            <a:extLst>
              <a:ext uri="{FF2B5EF4-FFF2-40B4-BE49-F238E27FC236}">
                <a16:creationId xmlns:a16="http://schemas.microsoft.com/office/drawing/2014/main" id="{CAECE0DB-A463-E88B-5039-39CBD484E16E}"/>
              </a:ext>
            </a:extLst>
          </p:cNvPr>
          <p:cNvSpPr/>
          <p:nvPr userDrawn="1"/>
        </p:nvSpPr>
        <p:spPr>
          <a:xfrm>
            <a:off x="0" y="0"/>
            <a:ext cx="12192000" cy="106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Picture Placeholder 2">
            <a:extLst>
              <a:ext uri="{FF2B5EF4-FFF2-40B4-BE49-F238E27FC236}">
                <a16:creationId xmlns:a16="http://schemas.microsoft.com/office/drawing/2014/main" id="{FE70CE5F-C1CF-8BE9-1678-E381B9AED560}"/>
              </a:ext>
            </a:extLst>
          </p:cNvPr>
          <p:cNvSpPr>
            <a:spLocks noGrp="1"/>
          </p:cNvSpPr>
          <p:nvPr>
            <p:ph type="pic" idx="1" hasCustomPrompt="1"/>
          </p:nvPr>
        </p:nvSpPr>
        <p:spPr>
          <a:xfrm>
            <a:off x="381000" y="365760"/>
            <a:ext cx="11430000" cy="6126480"/>
          </a:xfr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119076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02A9-E9B3-3068-CC8A-C0BC667F8515}"/>
              </a:ext>
            </a:extLst>
          </p:cNvPr>
          <p:cNvSpPr>
            <a:spLocks noGrp="1"/>
          </p:cNvSpPr>
          <p:nvPr>
            <p:ph type="title" hasCustomPrompt="1"/>
          </p:nvPr>
        </p:nvSpPr>
        <p:spPr>
          <a:xfrm>
            <a:off x="839788" y="1609501"/>
            <a:ext cx="3932237" cy="1398097"/>
          </a:xfrm>
        </p:spPr>
        <p:txBody>
          <a:bodyPr anchor="t"/>
          <a:lstStyle>
            <a:lvl1pPr>
              <a:defRPr sz="3200">
                <a:solidFill>
                  <a:srgbClr val="0099FF"/>
                </a:solidFill>
              </a:defRPr>
            </a:lvl1pPr>
          </a:lstStyle>
          <a:p>
            <a:r>
              <a:rPr lang="en-US"/>
              <a:t>Click to add text</a:t>
            </a:r>
          </a:p>
        </p:txBody>
      </p:sp>
      <p:sp>
        <p:nvSpPr>
          <p:cNvPr id="3" name="Picture Placeholder 2">
            <a:extLst>
              <a:ext uri="{FF2B5EF4-FFF2-40B4-BE49-F238E27FC236}">
                <a16:creationId xmlns:a16="http://schemas.microsoft.com/office/drawing/2014/main" id="{74F392D0-5797-8534-99EA-62C816C446FB}"/>
              </a:ext>
            </a:extLst>
          </p:cNvPr>
          <p:cNvSpPr>
            <a:spLocks noGrp="1"/>
          </p:cNvSpPr>
          <p:nvPr>
            <p:ph type="pic" idx="1" hasCustomPrompt="1"/>
          </p:nvPr>
        </p:nvSpPr>
        <p:spPr>
          <a:xfrm>
            <a:off x="5183188" y="1611513"/>
            <a:ext cx="6172200" cy="4537613"/>
          </a:xfr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a:extLst>
              <a:ext uri="{FF2B5EF4-FFF2-40B4-BE49-F238E27FC236}">
                <a16:creationId xmlns:a16="http://schemas.microsoft.com/office/drawing/2014/main" id="{C3A20A09-51CE-16F2-28C6-6195A1092048}"/>
              </a:ext>
            </a:extLst>
          </p:cNvPr>
          <p:cNvSpPr>
            <a:spLocks noGrp="1"/>
          </p:cNvSpPr>
          <p:nvPr>
            <p:ph type="body" sz="half" idx="2" hasCustomPrompt="1"/>
          </p:nvPr>
        </p:nvSpPr>
        <p:spPr>
          <a:xfrm>
            <a:off x="839788" y="3124200"/>
            <a:ext cx="3932237" cy="2986826"/>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5" name="Text Placeholder 7">
            <a:extLst>
              <a:ext uri="{FF2B5EF4-FFF2-40B4-BE49-F238E27FC236}">
                <a16:creationId xmlns:a16="http://schemas.microsoft.com/office/drawing/2014/main" id="{60771BA7-1A6C-0E8E-AF39-EDA0AC76A461}"/>
              </a:ext>
            </a:extLst>
          </p:cNvPr>
          <p:cNvSpPr>
            <a:spLocks noGrp="1"/>
          </p:cNvSpPr>
          <p:nvPr>
            <p:ph type="body" sz="quarter" idx="16" hasCustomPrompt="1"/>
          </p:nvPr>
        </p:nvSpPr>
        <p:spPr>
          <a:xfrm>
            <a:off x="429768" y="6592824"/>
            <a:ext cx="4114800" cy="274320"/>
          </a:xfrm>
        </p:spPr>
        <p:txBody>
          <a:bodyPr anchor="ctr">
            <a:normAutofit/>
          </a:bodyPr>
          <a:lstStyle>
            <a:lvl1pPr>
              <a:defRPr sz="1200">
                <a:solidFill>
                  <a:schemeClr val="tx1">
                    <a:lumMod val="75000"/>
                    <a:lumOff val="25000"/>
                  </a:schemeClr>
                </a:solidFill>
              </a:defRPr>
            </a:lvl1pPr>
          </a:lstStyle>
          <a:p>
            <a:r>
              <a:rPr lang="en-CA"/>
              <a:t>&lt;insert presentation section&gt;</a:t>
            </a:r>
            <a:endParaRPr lang="en-US"/>
          </a:p>
        </p:txBody>
      </p:sp>
      <p:sp>
        <p:nvSpPr>
          <p:cNvPr id="14" name="Text Placeholder 13">
            <a:extLst>
              <a:ext uri="{FF2B5EF4-FFF2-40B4-BE49-F238E27FC236}">
                <a16:creationId xmlns:a16="http://schemas.microsoft.com/office/drawing/2014/main" id="{910F9EB2-E5A7-F065-2F2E-D1B4014C6327}"/>
              </a:ext>
            </a:extLst>
          </p:cNvPr>
          <p:cNvSpPr>
            <a:spLocks noGrp="1"/>
          </p:cNvSpPr>
          <p:nvPr>
            <p:ph type="body" sz="quarter" idx="17" hasCustomPrompt="1"/>
          </p:nvPr>
        </p:nvSpPr>
        <p:spPr>
          <a:xfrm>
            <a:off x="1212761" y="314905"/>
            <a:ext cx="9846303" cy="548640"/>
          </a:xfrm>
        </p:spPr>
        <p:txBody>
          <a:bodyPr>
            <a:noAutofit/>
          </a:bodyPr>
          <a:lstStyle>
            <a:lvl1pPr marL="0" algn="l" defTabSz="914400" rtl="0" eaLnBrk="1" latinLnBrk="0" hangingPunct="1">
              <a:lnSpc>
                <a:spcPct val="90000"/>
              </a:lnSpc>
              <a:spcBef>
                <a:spcPct val="0"/>
              </a:spcBef>
              <a:buNone/>
              <a:defRPr lang="en-US" sz="3600" b="1" i="0" kern="1200" dirty="0">
                <a:solidFill>
                  <a:srgbClr val="134B8E"/>
                </a:solidFill>
                <a:latin typeface="Arial" panose="020B0604020202020204" pitchFamily="34" charset="0"/>
                <a:ea typeface="+mj-ea"/>
                <a:cs typeface="Arial" panose="020B0604020202020204" pitchFamily="34" charset="0"/>
              </a:defRPr>
            </a:lvl1pPr>
          </a:lstStyle>
          <a:p>
            <a:r>
              <a:rPr lang="en-US"/>
              <a:t>Click to add Title</a:t>
            </a:r>
          </a:p>
        </p:txBody>
      </p:sp>
    </p:spTree>
    <p:extLst>
      <p:ext uri="{BB962C8B-B14F-4D97-AF65-F5344CB8AC3E}">
        <p14:creationId xmlns:p14="http://schemas.microsoft.com/office/powerpoint/2010/main" val="2003510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4F392D0-5797-8534-99EA-62C816C446FB}"/>
              </a:ext>
            </a:extLst>
          </p:cNvPr>
          <p:cNvSpPr>
            <a:spLocks noGrp="1"/>
          </p:cNvSpPr>
          <p:nvPr>
            <p:ph type="pic" idx="1" hasCustomPrompt="1"/>
          </p:nvPr>
        </p:nvSpPr>
        <p:spPr>
          <a:xfrm>
            <a:off x="838200" y="4000501"/>
            <a:ext cx="10612582" cy="1841500"/>
          </a:xfr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a:extLst>
              <a:ext uri="{FF2B5EF4-FFF2-40B4-BE49-F238E27FC236}">
                <a16:creationId xmlns:a16="http://schemas.microsoft.com/office/drawing/2014/main" id="{C3A20A09-51CE-16F2-28C6-6195A1092048}"/>
              </a:ext>
            </a:extLst>
          </p:cNvPr>
          <p:cNvSpPr>
            <a:spLocks noGrp="1"/>
          </p:cNvSpPr>
          <p:nvPr>
            <p:ph type="body" sz="half" idx="2" hasCustomPrompt="1"/>
          </p:nvPr>
        </p:nvSpPr>
        <p:spPr>
          <a:xfrm>
            <a:off x="838200" y="1538294"/>
            <a:ext cx="3212667" cy="2275171"/>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5" name="Text Placeholder 3">
            <a:extLst>
              <a:ext uri="{FF2B5EF4-FFF2-40B4-BE49-F238E27FC236}">
                <a16:creationId xmlns:a16="http://schemas.microsoft.com/office/drawing/2014/main" id="{3042203B-A768-3761-A4D6-8C4E271BF128}"/>
              </a:ext>
            </a:extLst>
          </p:cNvPr>
          <p:cNvSpPr>
            <a:spLocks noGrp="1"/>
          </p:cNvSpPr>
          <p:nvPr>
            <p:ph type="body" sz="half" idx="13" hasCustomPrompt="1"/>
          </p:nvPr>
        </p:nvSpPr>
        <p:spPr>
          <a:xfrm>
            <a:off x="4538158" y="1538294"/>
            <a:ext cx="3212667" cy="2275171"/>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6" name="Text Placeholder 3">
            <a:extLst>
              <a:ext uri="{FF2B5EF4-FFF2-40B4-BE49-F238E27FC236}">
                <a16:creationId xmlns:a16="http://schemas.microsoft.com/office/drawing/2014/main" id="{55F6DFBA-3AEF-6FC9-ECC6-452EB8A7B17D}"/>
              </a:ext>
            </a:extLst>
          </p:cNvPr>
          <p:cNvSpPr>
            <a:spLocks noGrp="1"/>
          </p:cNvSpPr>
          <p:nvPr>
            <p:ph type="body" sz="half" idx="14" hasCustomPrompt="1"/>
          </p:nvPr>
        </p:nvSpPr>
        <p:spPr>
          <a:xfrm>
            <a:off x="8238115" y="1538294"/>
            <a:ext cx="3212667" cy="2275171"/>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9" name="Text Placeholder 7">
            <a:extLst>
              <a:ext uri="{FF2B5EF4-FFF2-40B4-BE49-F238E27FC236}">
                <a16:creationId xmlns:a16="http://schemas.microsoft.com/office/drawing/2014/main" id="{01B8B4A3-515F-F805-BAA1-D59A67927E34}"/>
              </a:ext>
            </a:extLst>
          </p:cNvPr>
          <p:cNvSpPr>
            <a:spLocks noGrp="1"/>
          </p:cNvSpPr>
          <p:nvPr>
            <p:ph type="body" sz="quarter" idx="17" hasCustomPrompt="1"/>
          </p:nvPr>
        </p:nvSpPr>
        <p:spPr>
          <a:xfrm>
            <a:off x="429768" y="6592824"/>
            <a:ext cx="4114800" cy="274320"/>
          </a:xfrm>
        </p:spPr>
        <p:txBody>
          <a:bodyPr anchor="ctr">
            <a:noAutofit/>
          </a:bodyPr>
          <a:lstStyle>
            <a:lvl1pPr>
              <a:defRPr sz="1400">
                <a:solidFill>
                  <a:schemeClr val="tx1">
                    <a:lumMod val="75000"/>
                    <a:lumOff val="25000"/>
                  </a:schemeClr>
                </a:solidFill>
              </a:defRPr>
            </a:lvl1pPr>
          </a:lstStyle>
          <a:p>
            <a:r>
              <a:rPr lang="en-CA"/>
              <a:t>&lt;insert presentation section&gt;</a:t>
            </a:r>
            <a:endParaRPr lang="en-US"/>
          </a:p>
        </p:txBody>
      </p:sp>
      <p:sp>
        <p:nvSpPr>
          <p:cNvPr id="13" name="Title 1">
            <a:extLst>
              <a:ext uri="{FF2B5EF4-FFF2-40B4-BE49-F238E27FC236}">
                <a16:creationId xmlns:a16="http://schemas.microsoft.com/office/drawing/2014/main" id="{DDAE137E-6D70-8DBD-E2F4-B6A0F43B5D74}"/>
              </a:ext>
            </a:extLst>
          </p:cNvPr>
          <p:cNvSpPr>
            <a:spLocks noGrp="1"/>
          </p:cNvSpPr>
          <p:nvPr>
            <p:ph type="title" hasCustomPrompt="1"/>
          </p:nvPr>
        </p:nvSpPr>
        <p:spPr>
          <a:xfrm>
            <a:off x="1212761" y="314905"/>
            <a:ext cx="8769439" cy="549275"/>
          </a:xfrm>
        </p:spPr>
        <p:txBody>
          <a:bodyPr/>
          <a:lstStyle/>
          <a:p>
            <a:r>
              <a:rPr lang="en-US"/>
              <a:t>Click to add Title</a:t>
            </a:r>
          </a:p>
        </p:txBody>
      </p:sp>
    </p:spTree>
    <p:extLst>
      <p:ext uri="{BB962C8B-B14F-4D97-AF65-F5344CB8AC3E}">
        <p14:creationId xmlns:p14="http://schemas.microsoft.com/office/powerpoint/2010/main" val="2594059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7FFDCF-6367-A6AD-21AF-CEC1503DE47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87615"/>
          <a:stretch/>
        </p:blipFill>
        <p:spPr>
          <a:xfrm>
            <a:off x="0" y="26594"/>
            <a:ext cx="12192000" cy="1010487"/>
          </a:xfrm>
          <a:prstGeom prst="rect">
            <a:avLst/>
          </a:prstGeom>
        </p:spPr>
      </p:pic>
      <p:sp>
        <p:nvSpPr>
          <p:cNvPr id="3" name="Text Placeholder 2">
            <a:extLst>
              <a:ext uri="{FF2B5EF4-FFF2-40B4-BE49-F238E27FC236}">
                <a16:creationId xmlns:a16="http://schemas.microsoft.com/office/drawing/2014/main" id="{C1C64C0A-C593-7A5B-8669-785369D6BCB9}"/>
              </a:ext>
            </a:extLst>
          </p:cNvPr>
          <p:cNvSpPr>
            <a:spLocks noGrp="1"/>
          </p:cNvSpPr>
          <p:nvPr>
            <p:ph type="body" idx="1"/>
          </p:nvPr>
        </p:nvSpPr>
        <p:spPr>
          <a:xfrm>
            <a:off x="838200" y="1620692"/>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226ED1AC-5058-206E-59DC-BAE93F87FE69}"/>
              </a:ext>
            </a:extLst>
          </p:cNvPr>
          <p:cNvSpPr>
            <a:spLocks noGrp="1"/>
          </p:cNvSpPr>
          <p:nvPr>
            <p:ph type="title"/>
          </p:nvPr>
        </p:nvSpPr>
        <p:spPr>
          <a:xfrm>
            <a:off x="1212761" y="314905"/>
            <a:ext cx="8769439" cy="549275"/>
          </a:xfrm>
          <a:prstGeom prst="rect">
            <a:avLst/>
          </a:prstGeom>
        </p:spPr>
        <p:txBody>
          <a:bodyPr vert="horz" lIns="91440" tIns="45720" rIns="91440" bIns="45720" rtlCol="0" anchor="t">
            <a:noAutofit/>
          </a:bodyPr>
          <a:lstStyle/>
          <a:p>
            <a:r>
              <a:rPr lang="en-US"/>
              <a:t>Click to add Title</a:t>
            </a:r>
          </a:p>
        </p:txBody>
      </p:sp>
      <p:pic>
        <p:nvPicPr>
          <p:cNvPr id="5" name="Picture 4" descr="A picture containing shape&#10;&#10;Description automatically generated">
            <a:extLst>
              <a:ext uri="{FF2B5EF4-FFF2-40B4-BE49-F238E27FC236}">
                <a16:creationId xmlns:a16="http://schemas.microsoft.com/office/drawing/2014/main" id="{6A8EF5E5-4AA8-5BAF-13CE-E0A0A7FD614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290698" y="136173"/>
            <a:ext cx="555405" cy="749797"/>
          </a:xfrm>
          <a:prstGeom prst="rect">
            <a:avLst/>
          </a:prstGeom>
        </p:spPr>
      </p:pic>
      <p:cxnSp>
        <p:nvCxnSpPr>
          <p:cNvPr id="10" name="Straight Connector 9">
            <a:extLst>
              <a:ext uri="{FF2B5EF4-FFF2-40B4-BE49-F238E27FC236}">
                <a16:creationId xmlns:a16="http://schemas.microsoft.com/office/drawing/2014/main" id="{1A389839-B780-0E82-31CA-67ED1F2C92D9}"/>
              </a:ext>
            </a:extLst>
          </p:cNvPr>
          <p:cNvCxnSpPr/>
          <p:nvPr userDrawn="1"/>
        </p:nvCxnSpPr>
        <p:spPr>
          <a:xfrm>
            <a:off x="0" y="1037081"/>
            <a:ext cx="12192000" cy="0"/>
          </a:xfrm>
          <a:prstGeom prst="line">
            <a:avLst/>
          </a:prstGeom>
          <a:ln w="25400">
            <a:solidFill>
              <a:srgbClr val="0099FF"/>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DFD18843-1123-6378-46C2-BD1872608DDF}"/>
              </a:ext>
            </a:extLst>
          </p:cNvPr>
          <p:cNvSpPr>
            <a:spLocks noGrp="1"/>
          </p:cNvSpPr>
          <p:nvPr>
            <p:ph type="ftr" sz="quarter" idx="3"/>
          </p:nvPr>
        </p:nvSpPr>
        <p:spPr>
          <a:xfrm>
            <a:off x="429768" y="6590145"/>
            <a:ext cx="4114800" cy="274320"/>
          </a:xfrm>
          <a:prstGeom prst="rect">
            <a:avLst/>
          </a:prstGeom>
        </p:spPr>
        <p:txBody>
          <a:bodyPr vert="horz" lIns="91440" tIns="45720" rIns="91440" bIns="45720" rtlCol="0" anchor="ctr"/>
          <a:lstStyle>
            <a:lvl1pPr algn="l">
              <a:defRPr sz="1400">
                <a:solidFill>
                  <a:schemeClr val="tx1">
                    <a:lumMod val="75000"/>
                    <a:lumOff val="25000"/>
                  </a:schemeClr>
                </a:solidFill>
                <a:latin typeface="Arial" panose="020B0604020202020204" pitchFamily="34" charset="0"/>
                <a:cs typeface="Arial" panose="020B0604020202020204" pitchFamily="34" charset="0"/>
              </a:defRPr>
            </a:lvl1pPr>
          </a:lstStyle>
          <a:p>
            <a:r>
              <a:rPr lang="en-CA" dirty="0"/>
              <a:t>&lt;insert presentation section&gt;</a:t>
            </a:r>
            <a:endParaRPr lang="en-US" dirty="0"/>
          </a:p>
        </p:txBody>
      </p:sp>
      <p:sp>
        <p:nvSpPr>
          <p:cNvPr id="8" name="TextBox 7">
            <a:extLst>
              <a:ext uri="{FF2B5EF4-FFF2-40B4-BE49-F238E27FC236}">
                <a16:creationId xmlns:a16="http://schemas.microsoft.com/office/drawing/2014/main" id="{46A8DB09-AA11-E7E8-4904-87FAB15AC57F}"/>
              </a:ext>
            </a:extLst>
          </p:cNvPr>
          <p:cNvSpPr txBox="1"/>
          <p:nvPr userDrawn="1"/>
        </p:nvSpPr>
        <p:spPr>
          <a:xfrm>
            <a:off x="6976872" y="6581001"/>
            <a:ext cx="4869231" cy="274320"/>
          </a:xfrm>
          <a:prstGeom prst="rect">
            <a:avLst/>
          </a:prstGeom>
          <a:noFill/>
        </p:spPr>
        <p:txBody>
          <a:bodyPr wrap="square" rtlCol="0" anchor="ctr">
            <a:spAutoFit/>
          </a:bodyPr>
          <a:lstStyle/>
          <a:p>
            <a:pPr algn="r"/>
            <a:r>
              <a:rPr lang="en-US" sz="1400" dirty="0">
                <a:solidFill>
                  <a:srgbClr val="134B8E"/>
                </a:solidFill>
                <a:latin typeface="Arial" panose="020B0604020202020204" pitchFamily="34" charset="0"/>
                <a:cs typeface="Arial" panose="020B0604020202020204" pitchFamily="34" charset="0"/>
              </a:rPr>
              <a:t>Using </a:t>
            </a:r>
            <a:r>
              <a:rPr lang="en-US" sz="1400" kern="1200" dirty="0">
                <a:solidFill>
                  <a:srgbClr val="134B8E"/>
                </a:solidFill>
                <a:latin typeface="Arial" panose="020B0604020202020204" pitchFamily="34" charset="0"/>
                <a:ea typeface="+mn-ea"/>
                <a:cs typeface="Arial" panose="020B0604020202020204" pitchFamily="34" charset="0"/>
              </a:rPr>
              <a:t>SWACs</a:t>
            </a:r>
            <a:r>
              <a:rPr lang="en-US" sz="1400" dirty="0">
                <a:solidFill>
                  <a:srgbClr val="134B8E"/>
                </a:solidFill>
                <a:latin typeface="Arial" panose="020B0604020202020204" pitchFamily="34" charset="0"/>
                <a:cs typeface="Arial" panose="020B0604020202020204" pitchFamily="34" charset="0"/>
              </a:rPr>
              <a:t> to Optimize Sediment and Soil Remedies</a:t>
            </a:r>
          </a:p>
        </p:txBody>
      </p:sp>
      <p:cxnSp>
        <p:nvCxnSpPr>
          <p:cNvPr id="9" name="Straight Connector 8">
            <a:extLst>
              <a:ext uri="{FF2B5EF4-FFF2-40B4-BE49-F238E27FC236}">
                <a16:creationId xmlns:a16="http://schemas.microsoft.com/office/drawing/2014/main" id="{5978DC48-9D69-098A-99B5-4F152CB5CEC1}"/>
              </a:ext>
            </a:extLst>
          </p:cNvPr>
          <p:cNvCxnSpPr/>
          <p:nvPr userDrawn="1"/>
        </p:nvCxnSpPr>
        <p:spPr>
          <a:xfrm>
            <a:off x="0" y="6581001"/>
            <a:ext cx="12192000" cy="0"/>
          </a:xfrm>
          <a:prstGeom prst="line">
            <a:avLst/>
          </a:prstGeom>
          <a:ln w="9525">
            <a:solidFill>
              <a:srgbClr val="0099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02B80F-3E71-AD70-B52C-EFF98801392F}"/>
              </a:ext>
            </a:extLst>
          </p:cNvPr>
          <p:cNvSpPr txBox="1"/>
          <p:nvPr userDrawn="1"/>
        </p:nvSpPr>
        <p:spPr>
          <a:xfrm>
            <a:off x="11805275" y="6581001"/>
            <a:ext cx="386725" cy="274320"/>
          </a:xfrm>
          <a:prstGeom prst="rect">
            <a:avLst/>
          </a:prstGeom>
          <a:noFill/>
        </p:spPr>
        <p:txBody>
          <a:bodyPr wrap="square" rtlCol="0" anchor="ctr">
            <a:spAutoFit/>
          </a:bodyPr>
          <a:lstStyle/>
          <a:p>
            <a:pPr algn="r"/>
            <a:fld id="{56915420-62D4-4085-B301-CEC70E1E4A16}" type="slidenum">
              <a:rPr lang="en-US" sz="1400" smtClean="0">
                <a:solidFill>
                  <a:schemeClr val="tx1">
                    <a:lumMod val="75000"/>
                    <a:lumOff val="25000"/>
                  </a:schemeClr>
                </a:solidFill>
                <a:latin typeface="Arial Narrow" panose="020B0606020202030204" pitchFamily="34" charset="0"/>
                <a:cs typeface="Arial" panose="020B0604020202020204" pitchFamily="34" charset="0"/>
              </a:rPr>
              <a:t>‹#›</a:t>
            </a:fld>
            <a:endParaRPr lang="en-US" sz="1400" dirty="0">
              <a:solidFill>
                <a:schemeClr val="tx1">
                  <a:lumMod val="75000"/>
                  <a:lumOff val="2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99984096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2" r:id="rId5"/>
    <p:sldLayoutId id="2147483654" r:id="rId6"/>
    <p:sldLayoutId id="2147483663" r:id="rId7"/>
    <p:sldLayoutId id="2147483657" r:id="rId8"/>
    <p:sldLayoutId id="2147483659" r:id="rId9"/>
    <p:sldLayoutId id="2147483660" r:id="rId10"/>
    <p:sldLayoutId id="2147483662" r:id="rId11"/>
  </p:sldLayoutIdLst>
  <p:hf hdr="0" ftr="0" dt="0"/>
  <p:txStyles>
    <p:titleStyle>
      <a:lvl1pPr algn="l" defTabSz="914400" rtl="0" eaLnBrk="1" latinLnBrk="0" hangingPunct="1">
        <a:lnSpc>
          <a:spcPct val="90000"/>
        </a:lnSpc>
        <a:spcBef>
          <a:spcPct val="0"/>
        </a:spcBef>
        <a:buNone/>
        <a:defRPr sz="3600" b="1" i="0" kern="1200">
          <a:solidFill>
            <a:srgbClr val="134B8E"/>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projects.itrcweb.org/contseds_remedy-selection/"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hyperlink" Target="https://darrp.noaa.gov/passaic-river" TargetMode="External"/><Relationship Id="rId4" Type="http://schemas.openxmlformats.org/officeDocument/2006/relationships/hyperlink" Target="https://gro-1.itrcweb.or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storymaps.arcgis.com/stories/ab89faf239624854a5b9c7723f1c43da" TargetMode="External"/><Relationship Id="rId2" Type="http://schemas.openxmlformats.org/officeDocument/2006/relationships/hyperlink" Target="https://setac.onlinelibrary.wiley.com/doi/abs/10.1002/ieam.4162" TargetMode="External"/><Relationship Id="rId1" Type="http://schemas.openxmlformats.org/officeDocument/2006/relationships/slideLayout" Target="../slideLayouts/slideLayout4.xml"/><Relationship Id="rId5" Type="http://schemas.openxmlformats.org/officeDocument/2006/relationships/hyperlink" Target="https://www.neonscience.org/resources/learning-hub/tutorials/spatial-interpolation-basics" TargetMode="External"/><Relationship Id="rId4" Type="http://schemas.openxmlformats.org/officeDocument/2006/relationships/hyperlink" Target="https://www.usgs.gov/media/images"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C945B0F-1A85-E9CE-387F-CB18C9B1F7B4}"/>
              </a:ext>
            </a:extLst>
          </p:cNvPr>
          <p:cNvSpPr>
            <a:spLocks noGrp="1"/>
          </p:cNvSpPr>
          <p:nvPr>
            <p:ph sz="quarter" idx="13"/>
          </p:nvPr>
        </p:nvSpPr>
        <p:spPr>
          <a:xfrm>
            <a:off x="1203960" y="2615774"/>
            <a:ext cx="9784080" cy="1481137"/>
          </a:xfrm>
        </p:spPr>
        <p:txBody>
          <a:bodyPr>
            <a:noAutofit/>
          </a:bodyPr>
          <a:lstStyle/>
          <a:p>
            <a:r>
              <a:rPr lang="en-US" sz="4100" dirty="0"/>
              <a:t>Using Surface-Area Weighted Average Concentrations (SWACs) to Optimize Sediment and Soil Remedies</a:t>
            </a:r>
          </a:p>
        </p:txBody>
      </p:sp>
      <p:sp>
        <p:nvSpPr>
          <p:cNvPr id="11" name="Content Placeholder 10">
            <a:extLst>
              <a:ext uri="{FF2B5EF4-FFF2-40B4-BE49-F238E27FC236}">
                <a16:creationId xmlns:a16="http://schemas.microsoft.com/office/drawing/2014/main" id="{B02703A8-703D-8524-2B7C-60BCD1B461FA}"/>
              </a:ext>
            </a:extLst>
          </p:cNvPr>
          <p:cNvSpPr>
            <a:spLocks noGrp="1"/>
          </p:cNvSpPr>
          <p:nvPr>
            <p:ph sz="quarter" idx="14"/>
          </p:nvPr>
        </p:nvSpPr>
        <p:spPr>
          <a:xfrm>
            <a:off x="1938338" y="4592638"/>
            <a:ext cx="8229600" cy="859038"/>
          </a:xfrm>
        </p:spPr>
        <p:txBody>
          <a:bodyPr>
            <a:normAutofit lnSpcReduction="10000"/>
          </a:bodyPr>
          <a:lstStyle/>
          <a:p>
            <a:r>
              <a:rPr lang="en-US" b="1" dirty="0">
                <a:solidFill>
                  <a:srgbClr val="002060"/>
                </a:solidFill>
              </a:rPr>
              <a:t>Patty White, PG</a:t>
            </a:r>
            <a:br>
              <a:rPr lang="en-US" b="1" dirty="0">
                <a:solidFill>
                  <a:srgbClr val="002060"/>
                </a:solidFill>
              </a:rPr>
            </a:br>
            <a:r>
              <a:rPr lang="en-US" b="1" dirty="0">
                <a:solidFill>
                  <a:srgbClr val="002060"/>
                </a:solidFill>
              </a:rPr>
              <a:t>Jacobs</a:t>
            </a:r>
          </a:p>
        </p:txBody>
      </p:sp>
      <p:sp>
        <p:nvSpPr>
          <p:cNvPr id="12" name="Content Placeholder 11">
            <a:extLst>
              <a:ext uri="{FF2B5EF4-FFF2-40B4-BE49-F238E27FC236}">
                <a16:creationId xmlns:a16="http://schemas.microsoft.com/office/drawing/2014/main" id="{52ED8753-06D5-A739-DF9E-FC04209CCBF2}"/>
              </a:ext>
            </a:extLst>
          </p:cNvPr>
          <p:cNvSpPr>
            <a:spLocks noGrp="1"/>
          </p:cNvSpPr>
          <p:nvPr>
            <p:ph sz="quarter" idx="15"/>
          </p:nvPr>
        </p:nvSpPr>
        <p:spPr/>
        <p:txBody>
          <a:bodyPr/>
          <a:lstStyle/>
          <a:p>
            <a:r>
              <a:rPr lang="en-US" dirty="0"/>
              <a:t>Summer 2023</a:t>
            </a:r>
          </a:p>
        </p:txBody>
      </p:sp>
    </p:spTree>
    <p:extLst>
      <p:ext uri="{BB962C8B-B14F-4D97-AF65-F5344CB8AC3E}">
        <p14:creationId xmlns:p14="http://schemas.microsoft.com/office/powerpoint/2010/main" val="397248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FCD508-7C19-458C-A455-FBD2C1E8851C}"/>
              </a:ext>
            </a:extLst>
          </p:cNvPr>
          <p:cNvSpPr>
            <a:spLocks noGrp="1"/>
          </p:cNvSpPr>
          <p:nvPr>
            <p:ph type="body" sz="quarter" idx="13"/>
          </p:nvPr>
        </p:nvSpPr>
        <p:spPr/>
        <p:txBody>
          <a:bodyPr/>
          <a:lstStyle/>
          <a:p>
            <a:r>
              <a:rPr lang="en-US" dirty="0"/>
              <a:t>Introduction</a:t>
            </a:r>
          </a:p>
        </p:txBody>
      </p:sp>
      <p:sp>
        <p:nvSpPr>
          <p:cNvPr id="3" name="Title 2">
            <a:extLst>
              <a:ext uri="{FF2B5EF4-FFF2-40B4-BE49-F238E27FC236}">
                <a16:creationId xmlns:a16="http://schemas.microsoft.com/office/drawing/2014/main" id="{A9697B74-35CC-4FC2-8183-6B45566B45AF}"/>
              </a:ext>
            </a:extLst>
          </p:cNvPr>
          <p:cNvSpPr>
            <a:spLocks noGrp="1"/>
          </p:cNvSpPr>
          <p:nvPr>
            <p:ph type="title"/>
          </p:nvPr>
        </p:nvSpPr>
        <p:spPr/>
        <p:txBody>
          <a:bodyPr/>
          <a:lstStyle/>
          <a:p>
            <a:r>
              <a:rPr lang="en-US" dirty="0"/>
              <a:t>Where Are SWACs Not Used?</a:t>
            </a:r>
          </a:p>
        </p:txBody>
      </p:sp>
      <p:sp>
        <p:nvSpPr>
          <p:cNvPr id="4" name="Content Placeholder 3">
            <a:extLst>
              <a:ext uri="{FF2B5EF4-FFF2-40B4-BE49-F238E27FC236}">
                <a16:creationId xmlns:a16="http://schemas.microsoft.com/office/drawing/2014/main" id="{CD9FA766-FF5F-439D-84A3-F36546C148F3}"/>
              </a:ext>
            </a:extLst>
          </p:cNvPr>
          <p:cNvSpPr>
            <a:spLocks noGrp="1"/>
          </p:cNvSpPr>
          <p:nvPr>
            <p:ph idx="1"/>
          </p:nvPr>
        </p:nvSpPr>
        <p:spPr>
          <a:xfrm>
            <a:off x="838200" y="1797091"/>
            <a:ext cx="7098792" cy="3003142"/>
          </a:xfrm>
        </p:spPr>
        <p:txBody>
          <a:bodyPr vert="horz" lIns="91440" tIns="45720" rIns="91440" bIns="45720" rtlCol="0" anchor="t">
            <a:normAutofit fontScale="92500" lnSpcReduction="10000"/>
          </a:bodyPr>
          <a:lstStyle/>
          <a:p>
            <a:pPr marL="233045" indent="-233045">
              <a:spcBef>
                <a:spcPts val="1200"/>
              </a:spcBef>
            </a:pPr>
            <a:r>
              <a:rPr lang="en-US" sz="3200" dirty="0">
                <a:latin typeface="Arial"/>
                <a:cs typeface="Arial"/>
              </a:rPr>
              <a:t>SWAC approach may not always be appropriate or warranted as in the following cases:</a:t>
            </a:r>
            <a:endParaRPr lang="en-US" dirty="0">
              <a:latin typeface="Arial"/>
              <a:cs typeface="Arial"/>
            </a:endParaRPr>
          </a:p>
          <a:p>
            <a:pPr lvl="1">
              <a:spcBef>
                <a:spcPts val="1200"/>
              </a:spcBef>
            </a:pPr>
            <a:r>
              <a:rPr lang="en-US" sz="2800" dirty="0" err="1"/>
              <a:t>COCs</a:t>
            </a:r>
            <a:r>
              <a:rPr lang="en-US" sz="2800" dirty="0"/>
              <a:t> cause acute effects</a:t>
            </a:r>
          </a:p>
          <a:p>
            <a:pPr lvl="1">
              <a:spcBef>
                <a:spcPts val="1200"/>
              </a:spcBef>
            </a:pPr>
            <a:r>
              <a:rPr lang="en-US" sz="2800" dirty="0"/>
              <a:t>Site is relatively small</a:t>
            </a:r>
          </a:p>
          <a:p>
            <a:pPr lvl="1">
              <a:spcBef>
                <a:spcPts val="1200"/>
              </a:spcBef>
            </a:pPr>
            <a:r>
              <a:rPr lang="en-US" sz="2800" dirty="0"/>
              <a:t>Site has localized and</a:t>
            </a:r>
            <a:br>
              <a:rPr lang="en-US" sz="2800" dirty="0"/>
            </a:br>
            <a:r>
              <a:rPr lang="en-US" sz="2800" dirty="0"/>
              <a:t>well-defined “hot spots” </a:t>
            </a:r>
          </a:p>
        </p:txBody>
      </p:sp>
      <p:sp>
        <p:nvSpPr>
          <p:cNvPr id="5" name="TextBox 4">
            <a:extLst>
              <a:ext uri="{FF2B5EF4-FFF2-40B4-BE49-F238E27FC236}">
                <a16:creationId xmlns:a16="http://schemas.microsoft.com/office/drawing/2014/main" id="{8D5BA0A7-1041-5D73-A812-A6E2559BA65E}"/>
              </a:ext>
            </a:extLst>
          </p:cNvPr>
          <p:cNvSpPr txBox="1"/>
          <p:nvPr/>
        </p:nvSpPr>
        <p:spPr>
          <a:xfrm>
            <a:off x="9456761" y="5246475"/>
            <a:ext cx="1611339" cy="338554"/>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6020202030204" pitchFamily="34" charset="0"/>
              </a:rPr>
              <a:t>Drainage Channel</a:t>
            </a:r>
          </a:p>
        </p:txBody>
      </p:sp>
      <p:sp>
        <p:nvSpPr>
          <p:cNvPr id="6" name="TextBox 5">
            <a:extLst>
              <a:ext uri="{FF2B5EF4-FFF2-40B4-BE49-F238E27FC236}">
                <a16:creationId xmlns:a16="http://schemas.microsoft.com/office/drawing/2014/main" id="{DA5BAA82-9E52-9208-443A-E0F030F0570A}"/>
              </a:ext>
            </a:extLst>
          </p:cNvPr>
          <p:cNvSpPr txBox="1"/>
          <p:nvPr/>
        </p:nvSpPr>
        <p:spPr>
          <a:xfrm>
            <a:off x="6370869" y="5246475"/>
            <a:ext cx="1107996" cy="338554"/>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6020202030204" pitchFamily="34" charset="0"/>
              </a:rPr>
              <a:t>Amphipods</a:t>
            </a:r>
          </a:p>
        </p:txBody>
      </p:sp>
      <p:pic>
        <p:nvPicPr>
          <p:cNvPr id="1026" name="Picture 2" descr="Photo of amphipods collected during spring ">
            <a:extLst>
              <a:ext uri="{FF2B5EF4-FFF2-40B4-BE49-F238E27FC236}">
                <a16:creationId xmlns:a16="http://schemas.microsoft.com/office/drawing/2014/main" id="{8BFA9867-4B0F-47A1-1D8A-D0C320773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984" y="3132840"/>
            <a:ext cx="2500027" cy="1871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C54C31-823F-3079-6729-EEC4E8A0A0CD}"/>
              </a:ext>
            </a:extLst>
          </p:cNvPr>
          <p:cNvSpPr txBox="1"/>
          <p:nvPr/>
        </p:nvSpPr>
        <p:spPr>
          <a:xfrm>
            <a:off x="6405546" y="4999770"/>
            <a:ext cx="1988984"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(USGS 2023)</a:t>
            </a:r>
          </a:p>
        </p:txBody>
      </p:sp>
      <p:pic>
        <p:nvPicPr>
          <p:cNvPr id="2050" name="Picture 2" descr="Small stream traversing a field | U.S. Geological Survey">
            <a:extLst>
              <a:ext uri="{FF2B5EF4-FFF2-40B4-BE49-F238E27FC236}">
                <a16:creationId xmlns:a16="http://schemas.microsoft.com/office/drawing/2014/main" id="{C218902A-4700-041C-448F-5DA2BC6CA6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79" t="5908"/>
          <a:stretch/>
        </p:blipFill>
        <p:spPr bwMode="auto">
          <a:xfrm>
            <a:off x="9525000" y="3132840"/>
            <a:ext cx="2255917" cy="1871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653D82-6FE0-7205-0B35-B511B7467BA5}"/>
              </a:ext>
            </a:extLst>
          </p:cNvPr>
          <p:cNvSpPr txBox="1"/>
          <p:nvPr/>
        </p:nvSpPr>
        <p:spPr>
          <a:xfrm>
            <a:off x="9525000" y="5006934"/>
            <a:ext cx="1270379"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(USGS 2023)</a:t>
            </a:r>
          </a:p>
        </p:txBody>
      </p:sp>
    </p:spTree>
    <p:extLst>
      <p:ext uri="{BB962C8B-B14F-4D97-AF65-F5344CB8AC3E}">
        <p14:creationId xmlns:p14="http://schemas.microsoft.com/office/powerpoint/2010/main" val="3872531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97B74-35CC-4FC2-8183-6B45566B45AF}"/>
              </a:ext>
            </a:extLst>
          </p:cNvPr>
          <p:cNvSpPr>
            <a:spLocks noGrp="1"/>
          </p:cNvSpPr>
          <p:nvPr>
            <p:ph type="title"/>
          </p:nvPr>
        </p:nvSpPr>
        <p:spPr>
          <a:xfrm>
            <a:off x="1212761" y="378913"/>
            <a:ext cx="9979495" cy="549275"/>
          </a:xfrm>
        </p:spPr>
        <p:txBody>
          <a:bodyPr/>
          <a:lstStyle/>
          <a:p>
            <a:r>
              <a:rPr lang="en-US" sz="3200" dirty="0"/>
              <a:t>What Are Benefits to Using a SWAC Approach?</a:t>
            </a:r>
          </a:p>
        </p:txBody>
      </p:sp>
      <p:sp>
        <p:nvSpPr>
          <p:cNvPr id="7" name="Content Placeholder 6">
            <a:extLst>
              <a:ext uri="{FF2B5EF4-FFF2-40B4-BE49-F238E27FC236}">
                <a16:creationId xmlns:a16="http://schemas.microsoft.com/office/drawing/2014/main" id="{1495F868-53DE-5AC1-5896-995F079D1BE6}"/>
              </a:ext>
            </a:extLst>
          </p:cNvPr>
          <p:cNvSpPr>
            <a:spLocks noGrp="1"/>
          </p:cNvSpPr>
          <p:nvPr>
            <p:ph sz="half" idx="2"/>
          </p:nvPr>
        </p:nvSpPr>
        <p:spPr>
          <a:xfrm>
            <a:off x="5815112" y="1620691"/>
            <a:ext cx="5597014" cy="4922403"/>
          </a:xfrm>
        </p:spPr>
        <p:txBody>
          <a:bodyPr>
            <a:normAutofit/>
          </a:bodyPr>
          <a:lstStyle/>
          <a:p>
            <a:pPr marL="225425" indent="-225425">
              <a:buFont typeface="Arial" panose="020B0604020202020204" pitchFamily="34" charset="0"/>
              <a:buChar char="•"/>
            </a:pPr>
            <a:r>
              <a:rPr lang="en-US" dirty="0"/>
              <a:t>Reduces influence of sampling bias when calculating average concentrations</a:t>
            </a:r>
          </a:p>
          <a:p>
            <a:pPr marL="225425" indent="-225425">
              <a:buFont typeface="Arial" panose="020B0604020202020204" pitchFamily="34" charset="0"/>
              <a:buChar char="•"/>
            </a:pPr>
            <a:r>
              <a:rPr lang="en-US" dirty="0"/>
              <a:t>Interpolates COC concentrations in areas with no sampling data</a:t>
            </a:r>
          </a:p>
          <a:p>
            <a:pPr marL="225425" indent="-225425">
              <a:buFont typeface="Arial" panose="020B0604020202020204" pitchFamily="34" charset="0"/>
              <a:buChar char="•"/>
            </a:pPr>
            <a:r>
              <a:rPr lang="en-US" dirty="0"/>
              <a:t>Helps identify and focus remediation on areas with highest risk</a:t>
            </a:r>
          </a:p>
          <a:p>
            <a:pPr marL="225425" indent="-225425">
              <a:buFont typeface="Arial" panose="020B0604020202020204" pitchFamily="34" charset="0"/>
              <a:buChar char="•"/>
            </a:pPr>
            <a:r>
              <a:rPr lang="en-US" dirty="0"/>
              <a:t>Provides flexibility for optimizing remedial footprints</a:t>
            </a:r>
          </a:p>
        </p:txBody>
      </p:sp>
      <p:sp>
        <p:nvSpPr>
          <p:cNvPr id="2" name="Text Placeholder 1">
            <a:extLst>
              <a:ext uri="{FF2B5EF4-FFF2-40B4-BE49-F238E27FC236}">
                <a16:creationId xmlns:a16="http://schemas.microsoft.com/office/drawing/2014/main" id="{CEFCD508-7C19-458C-A455-FBD2C1E8851C}"/>
              </a:ext>
            </a:extLst>
          </p:cNvPr>
          <p:cNvSpPr>
            <a:spLocks noGrp="1"/>
          </p:cNvSpPr>
          <p:nvPr>
            <p:ph type="body" sz="quarter" idx="13"/>
          </p:nvPr>
        </p:nvSpPr>
        <p:spPr/>
        <p:txBody>
          <a:bodyPr/>
          <a:lstStyle/>
          <a:p>
            <a:r>
              <a:rPr lang="en-US" dirty="0"/>
              <a:t>Introduction</a:t>
            </a:r>
          </a:p>
        </p:txBody>
      </p:sp>
      <p:pic>
        <p:nvPicPr>
          <p:cNvPr id="8" name="Picture 7">
            <a:extLst>
              <a:ext uri="{FF2B5EF4-FFF2-40B4-BE49-F238E27FC236}">
                <a16:creationId xmlns:a16="http://schemas.microsoft.com/office/drawing/2014/main" id="{882FA832-6EC5-ADDD-DCF5-5935E6F424B0}"/>
              </a:ext>
            </a:extLst>
          </p:cNvPr>
          <p:cNvPicPr>
            <a:picLocks noChangeAspect="1"/>
          </p:cNvPicPr>
          <p:nvPr/>
        </p:nvPicPr>
        <p:blipFill>
          <a:blip r:embed="rId3"/>
          <a:stretch>
            <a:fillRect/>
          </a:stretch>
        </p:blipFill>
        <p:spPr>
          <a:xfrm>
            <a:off x="533400" y="1620691"/>
            <a:ext cx="5205512" cy="3929533"/>
          </a:xfrm>
          <a:prstGeom prst="rect">
            <a:avLst/>
          </a:prstGeom>
          <a:ln w="9525">
            <a:solidFill>
              <a:schemeClr val="bg2">
                <a:lumMod val="90000"/>
              </a:schemeClr>
            </a:solidFill>
          </a:ln>
        </p:spPr>
      </p:pic>
      <p:sp>
        <p:nvSpPr>
          <p:cNvPr id="9" name="TextBox 8">
            <a:extLst>
              <a:ext uri="{FF2B5EF4-FFF2-40B4-BE49-F238E27FC236}">
                <a16:creationId xmlns:a16="http://schemas.microsoft.com/office/drawing/2014/main" id="{4B83910C-B99B-4BEB-8BE8-5FDA5C8DE8F1}"/>
              </a:ext>
            </a:extLst>
          </p:cNvPr>
          <p:cNvSpPr txBox="1"/>
          <p:nvPr/>
        </p:nvSpPr>
        <p:spPr>
          <a:xfrm>
            <a:off x="4328933" y="5507193"/>
            <a:ext cx="1563678"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 EPA et al. 2009)</a:t>
            </a:r>
          </a:p>
        </p:txBody>
      </p:sp>
      <p:grpSp>
        <p:nvGrpSpPr>
          <p:cNvPr id="6" name="Group 5">
            <a:extLst>
              <a:ext uri="{FF2B5EF4-FFF2-40B4-BE49-F238E27FC236}">
                <a16:creationId xmlns:a16="http://schemas.microsoft.com/office/drawing/2014/main" id="{C3EC448D-74B8-7149-10BC-3E87EFBB7F8B}"/>
              </a:ext>
            </a:extLst>
          </p:cNvPr>
          <p:cNvGrpSpPr/>
          <p:nvPr/>
        </p:nvGrpSpPr>
        <p:grpSpPr>
          <a:xfrm>
            <a:off x="568773" y="3009757"/>
            <a:ext cx="1635412" cy="2326895"/>
            <a:chOff x="549523" y="3044207"/>
            <a:chExt cx="1645036" cy="2340588"/>
          </a:xfrm>
        </p:grpSpPr>
        <p:pic>
          <p:nvPicPr>
            <p:cNvPr id="4" name="Picture 3">
              <a:extLst>
                <a:ext uri="{FF2B5EF4-FFF2-40B4-BE49-F238E27FC236}">
                  <a16:creationId xmlns:a16="http://schemas.microsoft.com/office/drawing/2014/main" id="{745BEBB6-3C90-BD75-5378-8ECDF76C192E}"/>
                </a:ext>
              </a:extLst>
            </p:cNvPr>
            <p:cNvPicPr>
              <a:picLocks noChangeAspect="1"/>
            </p:cNvPicPr>
            <p:nvPr/>
          </p:nvPicPr>
          <p:blipFill rotWithShape="1">
            <a:blip r:embed="rId3"/>
            <a:srcRect t="55614" r="79337" b="5440"/>
            <a:stretch/>
          </p:blipFill>
          <p:spPr>
            <a:xfrm>
              <a:off x="549523" y="3044207"/>
              <a:ext cx="1645036" cy="2340588"/>
            </a:xfrm>
            <a:prstGeom prst="rect">
              <a:avLst/>
            </a:prstGeom>
            <a:ln w="9525">
              <a:solidFill>
                <a:schemeClr val="bg1"/>
              </a:solidFill>
            </a:ln>
          </p:spPr>
        </p:pic>
        <p:sp>
          <p:nvSpPr>
            <p:cNvPr id="5" name="Rectangle 4">
              <a:extLst>
                <a:ext uri="{FF2B5EF4-FFF2-40B4-BE49-F238E27FC236}">
                  <a16:creationId xmlns:a16="http://schemas.microsoft.com/office/drawing/2014/main" id="{AD995CAA-E6C0-FF40-F799-7ABE29FB864D}"/>
                </a:ext>
              </a:extLst>
            </p:cNvPr>
            <p:cNvSpPr/>
            <p:nvPr/>
          </p:nvSpPr>
          <p:spPr>
            <a:xfrm>
              <a:off x="1833662" y="3667895"/>
              <a:ext cx="356133" cy="385010"/>
            </a:xfrm>
            <a:prstGeom prst="rect">
              <a:avLst/>
            </a:prstGeom>
            <a:solidFill>
              <a:srgbClr val="E0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0" name="TextBox 9">
            <a:extLst>
              <a:ext uri="{FF2B5EF4-FFF2-40B4-BE49-F238E27FC236}">
                <a16:creationId xmlns:a16="http://schemas.microsoft.com/office/drawing/2014/main" id="{D0539360-7F0A-9B3E-8D82-C528D625B8B9}"/>
              </a:ext>
            </a:extLst>
          </p:cNvPr>
          <p:cNvSpPr txBox="1"/>
          <p:nvPr/>
        </p:nvSpPr>
        <p:spPr>
          <a:xfrm>
            <a:off x="425836" y="5784767"/>
            <a:ext cx="3396343" cy="738664"/>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cm: centimeter(s)</a:t>
            </a:r>
          </a:p>
          <a:p>
            <a:r>
              <a:rPr lang="en-US" sz="1400" dirty="0">
                <a:solidFill>
                  <a:schemeClr val="tx1">
                    <a:lumMod val="75000"/>
                    <a:lumOff val="25000"/>
                  </a:schemeClr>
                </a:solidFill>
                <a:latin typeface="Arial" panose="020B0604020202020204" pitchFamily="34" charset="0"/>
                <a:cs typeface="Arial" panose="020B0604020202020204" pitchFamily="34" charset="0"/>
              </a:rPr>
              <a:t>m: meter(s)</a:t>
            </a:r>
          </a:p>
          <a:p>
            <a:r>
              <a:rPr lang="en-US" sz="1400" dirty="0">
                <a:solidFill>
                  <a:schemeClr val="tx1">
                    <a:lumMod val="75000"/>
                    <a:lumOff val="25000"/>
                  </a:schemeClr>
                </a:solidFill>
                <a:latin typeface="Arial" panose="020B0604020202020204" pitchFamily="34" charset="0"/>
                <a:cs typeface="Arial" panose="020B0604020202020204" pitchFamily="34" charset="0"/>
              </a:rPr>
              <a:t>mg/kg: milligram(s) per kilogram</a:t>
            </a:r>
          </a:p>
        </p:txBody>
      </p:sp>
    </p:spTree>
    <p:extLst>
      <p:ext uri="{BB962C8B-B14F-4D97-AF65-F5344CB8AC3E}">
        <p14:creationId xmlns:p14="http://schemas.microsoft.com/office/powerpoint/2010/main" val="2446167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FCD508-7C19-458C-A455-FBD2C1E8851C}"/>
              </a:ext>
            </a:extLst>
          </p:cNvPr>
          <p:cNvSpPr>
            <a:spLocks noGrp="1"/>
          </p:cNvSpPr>
          <p:nvPr>
            <p:ph type="body" sz="quarter" idx="13"/>
          </p:nvPr>
        </p:nvSpPr>
        <p:spPr/>
        <p:txBody>
          <a:bodyPr/>
          <a:lstStyle/>
          <a:p>
            <a:r>
              <a:rPr lang="en-US" dirty="0"/>
              <a:t>Introduction</a:t>
            </a:r>
          </a:p>
        </p:txBody>
      </p:sp>
      <p:sp>
        <p:nvSpPr>
          <p:cNvPr id="3" name="Title 2">
            <a:extLst>
              <a:ext uri="{FF2B5EF4-FFF2-40B4-BE49-F238E27FC236}">
                <a16:creationId xmlns:a16="http://schemas.microsoft.com/office/drawing/2014/main" id="{A9697B74-35CC-4FC2-8183-6B45566B45AF}"/>
              </a:ext>
            </a:extLst>
          </p:cNvPr>
          <p:cNvSpPr>
            <a:spLocks noGrp="1"/>
          </p:cNvSpPr>
          <p:nvPr>
            <p:ph type="title"/>
          </p:nvPr>
        </p:nvSpPr>
        <p:spPr>
          <a:xfrm>
            <a:off x="1212761" y="380894"/>
            <a:ext cx="9908303" cy="549275"/>
          </a:xfrm>
        </p:spPr>
        <p:txBody>
          <a:bodyPr/>
          <a:lstStyle/>
          <a:p>
            <a:r>
              <a:rPr lang="en-US" sz="3200" dirty="0"/>
              <a:t>What Are Challenges to Using a SWAC Approach?</a:t>
            </a:r>
          </a:p>
        </p:txBody>
      </p:sp>
      <p:sp>
        <p:nvSpPr>
          <p:cNvPr id="4" name="Content Placeholder 3">
            <a:extLst>
              <a:ext uri="{FF2B5EF4-FFF2-40B4-BE49-F238E27FC236}">
                <a16:creationId xmlns:a16="http://schemas.microsoft.com/office/drawing/2014/main" id="{CD9FA766-FF5F-439D-84A3-F36546C148F3}"/>
              </a:ext>
            </a:extLst>
          </p:cNvPr>
          <p:cNvSpPr>
            <a:spLocks noGrp="1"/>
          </p:cNvSpPr>
          <p:nvPr>
            <p:ph idx="1"/>
          </p:nvPr>
        </p:nvSpPr>
        <p:spPr>
          <a:xfrm>
            <a:off x="838201" y="1623722"/>
            <a:ext cx="6664822" cy="4959958"/>
          </a:xfrm>
        </p:spPr>
        <p:txBody>
          <a:bodyPr>
            <a:normAutofit/>
          </a:bodyPr>
          <a:lstStyle/>
          <a:p>
            <a:pPr marL="225425" indent="-225425">
              <a:buFont typeface="Arial" panose="020B0604020202020204" pitchFamily="34" charset="0"/>
              <a:buChar char="•"/>
            </a:pPr>
            <a:r>
              <a:rPr lang="en-US" dirty="0"/>
              <a:t>May be a perception that a SWAC approach is being used to avoid active remediation by including lower COC concentrations in the calculation</a:t>
            </a:r>
          </a:p>
          <a:p>
            <a:pPr marL="225425" indent="-225425">
              <a:buFont typeface="Arial" panose="020B0604020202020204" pitchFamily="34" charset="0"/>
              <a:buChar char="•"/>
            </a:pPr>
            <a:r>
              <a:rPr lang="en-US" dirty="0"/>
              <a:t>Depending on method, may not provide an estimate of uncertainty on mean concentration</a:t>
            </a:r>
            <a:br>
              <a:rPr lang="en-US" dirty="0"/>
            </a:br>
            <a:r>
              <a:rPr lang="en-US" dirty="0"/>
              <a:t>(e.g., 100 </a:t>
            </a:r>
            <a:r>
              <a:rPr lang="en-US" u="sng" dirty="0"/>
              <a:t>+</a:t>
            </a:r>
            <a:r>
              <a:rPr lang="en-US" dirty="0"/>
              <a:t> 50 µg/kg)</a:t>
            </a:r>
          </a:p>
          <a:p>
            <a:pPr marL="225425" indent="-225425">
              <a:buFont typeface="Arial" panose="020B0604020202020204" pitchFamily="34" charset="0"/>
              <a:buChar char="•"/>
            </a:pPr>
            <a:r>
              <a:rPr lang="en-US" dirty="0"/>
              <a:t>SWACs are based on surface sediment only; subsurface contamination, if present, must also be addressed</a:t>
            </a:r>
          </a:p>
        </p:txBody>
      </p:sp>
      <p:sp>
        <p:nvSpPr>
          <p:cNvPr id="8" name="TextBox 7">
            <a:extLst>
              <a:ext uri="{FF2B5EF4-FFF2-40B4-BE49-F238E27FC236}">
                <a16:creationId xmlns:a16="http://schemas.microsoft.com/office/drawing/2014/main" id="{BD4A04E5-6030-F12F-645E-B76955017ECE}"/>
              </a:ext>
            </a:extLst>
          </p:cNvPr>
          <p:cNvSpPr txBox="1"/>
          <p:nvPr/>
        </p:nvSpPr>
        <p:spPr>
          <a:xfrm>
            <a:off x="8908846" y="5085989"/>
            <a:ext cx="2750922" cy="1077218"/>
          </a:xfrm>
          <a:prstGeom prst="rect">
            <a:avLst/>
          </a:prstGeom>
          <a:noFill/>
        </p:spPr>
        <p:txBody>
          <a:bodyPr wrap="square" rtlCol="0">
            <a:spAutoFit/>
          </a:bodyPr>
          <a:lstStyle/>
          <a:p>
            <a:r>
              <a:rPr lang="en-US" sz="1600" b="1" i="1" dirty="0">
                <a:solidFill>
                  <a:schemeClr val="tx1">
                    <a:lumMod val="65000"/>
                    <a:lumOff val="35000"/>
                  </a:schemeClr>
                </a:solidFill>
                <a:latin typeface="Arial" panose="020B0604020202020204" pitchFamily="34" charset="0"/>
              </a:rPr>
              <a:t>SWAC is calculated for surface sediment or soil, but subsurface also may be contaminated</a:t>
            </a:r>
          </a:p>
        </p:txBody>
      </p:sp>
      <p:pic>
        <p:nvPicPr>
          <p:cNvPr id="6" name="Picture 5">
            <a:extLst>
              <a:ext uri="{FF2B5EF4-FFF2-40B4-BE49-F238E27FC236}">
                <a16:creationId xmlns:a16="http://schemas.microsoft.com/office/drawing/2014/main" id="{E4C26777-5867-705D-A751-BEB7703BDB5C}"/>
              </a:ext>
            </a:extLst>
          </p:cNvPr>
          <p:cNvPicPr>
            <a:picLocks noChangeAspect="1"/>
          </p:cNvPicPr>
          <p:nvPr/>
        </p:nvPicPr>
        <p:blipFill>
          <a:blip r:embed="rId3"/>
          <a:stretch>
            <a:fillRect/>
          </a:stretch>
        </p:blipFill>
        <p:spPr>
          <a:xfrm>
            <a:off x="7851878" y="2326722"/>
            <a:ext cx="4083926" cy="2204555"/>
          </a:xfrm>
          <a:prstGeom prst="rect">
            <a:avLst/>
          </a:prstGeom>
        </p:spPr>
      </p:pic>
      <p:cxnSp>
        <p:nvCxnSpPr>
          <p:cNvPr id="10" name="Straight Arrow Connector 9">
            <a:extLst>
              <a:ext uri="{FF2B5EF4-FFF2-40B4-BE49-F238E27FC236}">
                <a16:creationId xmlns:a16="http://schemas.microsoft.com/office/drawing/2014/main" id="{58EF7464-A899-4091-88B0-DEBB144550EA}"/>
              </a:ext>
            </a:extLst>
          </p:cNvPr>
          <p:cNvCxnSpPr>
            <a:cxnSpLocks/>
          </p:cNvCxnSpPr>
          <p:nvPr/>
        </p:nvCxnSpPr>
        <p:spPr>
          <a:xfrm flipV="1">
            <a:off x="9582150" y="2893325"/>
            <a:ext cx="885683" cy="2192664"/>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16A2F-2037-30AB-531B-BFD042885DD1}"/>
              </a:ext>
            </a:extLst>
          </p:cNvPr>
          <p:cNvSpPr txBox="1"/>
          <p:nvPr/>
        </p:nvSpPr>
        <p:spPr>
          <a:xfrm>
            <a:off x="7771927" y="4494910"/>
            <a:ext cx="1930297"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a:t>
            </a:r>
            <a:r>
              <a:rPr lang="en-US" sz="1400" dirty="0" err="1">
                <a:solidFill>
                  <a:schemeClr val="bg2">
                    <a:lumMod val="50000"/>
                  </a:schemeClr>
                </a:solidFill>
                <a:latin typeface="Arial Narrow" panose="020B0606020202030204" pitchFamily="34" charset="0"/>
              </a:rPr>
              <a:t>ICF</a:t>
            </a:r>
            <a:r>
              <a:rPr lang="en-US" sz="1400" dirty="0">
                <a:solidFill>
                  <a:schemeClr val="bg2">
                    <a:lumMod val="50000"/>
                  </a:schemeClr>
                </a:solidFill>
                <a:latin typeface="Arial Narrow" panose="020B0606020202030204" pitchFamily="34" charset="0"/>
              </a:rPr>
              <a:t> and Sundance 2018)</a:t>
            </a:r>
          </a:p>
        </p:txBody>
      </p:sp>
    </p:spTree>
    <p:extLst>
      <p:ext uri="{BB962C8B-B14F-4D97-AF65-F5344CB8AC3E}">
        <p14:creationId xmlns:p14="http://schemas.microsoft.com/office/powerpoint/2010/main" val="2563874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0A38E-A125-4353-9AA8-00D207BFE97D}"/>
              </a:ext>
            </a:extLst>
          </p:cNvPr>
          <p:cNvSpPr>
            <a:spLocks noGrp="1"/>
          </p:cNvSpPr>
          <p:nvPr>
            <p:ph type="body" sz="quarter" idx="13"/>
          </p:nvPr>
        </p:nvSpPr>
        <p:spPr/>
        <p:txBody>
          <a:bodyPr/>
          <a:lstStyle/>
          <a:p>
            <a:r>
              <a:rPr lang="en-US" dirty="0"/>
              <a:t>Introduction</a:t>
            </a:r>
          </a:p>
        </p:txBody>
      </p:sp>
      <p:sp>
        <p:nvSpPr>
          <p:cNvPr id="3" name="Title 2">
            <a:extLst>
              <a:ext uri="{FF2B5EF4-FFF2-40B4-BE49-F238E27FC236}">
                <a16:creationId xmlns:a16="http://schemas.microsoft.com/office/drawing/2014/main" id="{0424B716-8497-459B-8804-653575A1B027}"/>
              </a:ext>
            </a:extLst>
          </p:cNvPr>
          <p:cNvSpPr>
            <a:spLocks noGrp="1"/>
          </p:cNvSpPr>
          <p:nvPr>
            <p:ph type="title"/>
          </p:nvPr>
        </p:nvSpPr>
        <p:spPr/>
        <p:txBody>
          <a:bodyPr/>
          <a:lstStyle/>
          <a:p>
            <a:r>
              <a:rPr lang="en-US" dirty="0"/>
              <a:t>SWAC Guidance and Resources</a:t>
            </a:r>
          </a:p>
        </p:txBody>
      </p:sp>
      <p:sp>
        <p:nvSpPr>
          <p:cNvPr id="4" name="TextBox 3">
            <a:extLst>
              <a:ext uri="{FF2B5EF4-FFF2-40B4-BE49-F238E27FC236}">
                <a16:creationId xmlns:a16="http://schemas.microsoft.com/office/drawing/2014/main" id="{90D2FDE3-3D6A-E1CD-1D67-2FB8D49BB947}"/>
              </a:ext>
            </a:extLst>
          </p:cNvPr>
          <p:cNvSpPr txBox="1"/>
          <p:nvPr/>
        </p:nvSpPr>
        <p:spPr>
          <a:xfrm>
            <a:off x="4775691" y="1137253"/>
            <a:ext cx="3147566" cy="338554"/>
          </a:xfrm>
          <a:prstGeom prst="rect">
            <a:avLst/>
          </a:prstGeom>
          <a:noFill/>
        </p:spPr>
        <p:txBody>
          <a:bodyPr wrap="square" rtlCol="0">
            <a:spAutoFit/>
          </a:bodyPr>
          <a:lstStyle/>
          <a:p>
            <a:r>
              <a:rPr lang="en-US" sz="1600" b="1" i="1" dirty="0">
                <a:solidFill>
                  <a:schemeClr val="tx1">
                    <a:lumMod val="65000"/>
                    <a:lumOff val="35000"/>
                  </a:schemeClr>
                </a:solidFill>
                <a:latin typeface="Arial Narrow" panose="020B0606020202030204" pitchFamily="34" charset="0"/>
              </a:rPr>
              <a:t>ITRC (2014) Section 6</a:t>
            </a:r>
            <a:endParaRPr lang="en-US" sz="1600" b="1" i="1" dirty="0">
              <a:solidFill>
                <a:srgbClr val="0070C0"/>
              </a:solidFill>
              <a:latin typeface="Arial Narrow" panose="020B0606020202030204" pitchFamily="34" charset="0"/>
            </a:endParaRPr>
          </a:p>
        </p:txBody>
      </p:sp>
      <p:sp>
        <p:nvSpPr>
          <p:cNvPr id="7" name="TextBox 6">
            <a:extLst>
              <a:ext uri="{FF2B5EF4-FFF2-40B4-BE49-F238E27FC236}">
                <a16:creationId xmlns:a16="http://schemas.microsoft.com/office/drawing/2014/main" id="{4876B636-4A34-81DF-3E68-7EF3CB14097F}"/>
              </a:ext>
            </a:extLst>
          </p:cNvPr>
          <p:cNvSpPr txBox="1"/>
          <p:nvPr/>
        </p:nvSpPr>
        <p:spPr>
          <a:xfrm>
            <a:off x="8455997" y="1137253"/>
            <a:ext cx="1098378" cy="338554"/>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6020202030204" pitchFamily="34" charset="0"/>
              </a:rPr>
              <a:t>Kern (2019)</a:t>
            </a:r>
            <a:endParaRPr lang="en-US" sz="1600" b="1" i="1" dirty="0">
              <a:solidFill>
                <a:srgbClr val="0070C0"/>
              </a:solidFill>
              <a:latin typeface="Arial Narrow" panose="020B0606020202030204" pitchFamily="34" charset="0"/>
            </a:endParaRPr>
          </a:p>
        </p:txBody>
      </p:sp>
      <p:sp>
        <p:nvSpPr>
          <p:cNvPr id="9" name="TextBox 8">
            <a:extLst>
              <a:ext uri="{FF2B5EF4-FFF2-40B4-BE49-F238E27FC236}">
                <a16:creationId xmlns:a16="http://schemas.microsoft.com/office/drawing/2014/main" id="{F331A56F-F3A4-F7A5-9D2F-1D36A6EF0C3D}"/>
              </a:ext>
            </a:extLst>
          </p:cNvPr>
          <p:cNvSpPr txBox="1"/>
          <p:nvPr/>
        </p:nvSpPr>
        <p:spPr>
          <a:xfrm>
            <a:off x="424493" y="1137253"/>
            <a:ext cx="2549737" cy="338554"/>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6020202030204" pitchFamily="34" charset="0"/>
              </a:rPr>
              <a:t>NAVFAC EXWC (forthcoming)</a:t>
            </a:r>
          </a:p>
        </p:txBody>
      </p:sp>
      <p:sp>
        <p:nvSpPr>
          <p:cNvPr id="13" name="TextBox 12">
            <a:extLst>
              <a:ext uri="{FF2B5EF4-FFF2-40B4-BE49-F238E27FC236}">
                <a16:creationId xmlns:a16="http://schemas.microsoft.com/office/drawing/2014/main" id="{D5C119F5-792F-66A1-A999-5B6799500A01}"/>
              </a:ext>
            </a:extLst>
          </p:cNvPr>
          <p:cNvSpPr txBox="1"/>
          <p:nvPr/>
        </p:nvSpPr>
        <p:spPr>
          <a:xfrm>
            <a:off x="1259061" y="3698395"/>
            <a:ext cx="1107996" cy="338554"/>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6020202030204" pitchFamily="34" charset="0"/>
              </a:rPr>
              <a:t>ITRC (2016)</a:t>
            </a:r>
            <a:endParaRPr lang="en-US" sz="1600" b="1" i="1" dirty="0">
              <a:solidFill>
                <a:srgbClr val="0070C0"/>
              </a:solidFill>
              <a:latin typeface="Arial Narrow" panose="020B0606020202030204" pitchFamily="34" charset="0"/>
            </a:endParaRPr>
          </a:p>
        </p:txBody>
      </p:sp>
      <p:sp>
        <p:nvSpPr>
          <p:cNvPr id="5" name="TextBox 4">
            <a:extLst>
              <a:ext uri="{FF2B5EF4-FFF2-40B4-BE49-F238E27FC236}">
                <a16:creationId xmlns:a16="http://schemas.microsoft.com/office/drawing/2014/main" id="{DE406903-9E4F-095D-84EC-886C91C93D3B}"/>
              </a:ext>
            </a:extLst>
          </p:cNvPr>
          <p:cNvSpPr txBox="1"/>
          <p:nvPr/>
        </p:nvSpPr>
        <p:spPr>
          <a:xfrm>
            <a:off x="425836" y="6204079"/>
            <a:ext cx="4515619"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ITRC: Interstate Technology and Regulatory Council</a:t>
            </a:r>
          </a:p>
        </p:txBody>
      </p:sp>
      <p:pic>
        <p:nvPicPr>
          <p:cNvPr id="10" name="Picture 9">
            <a:extLst>
              <a:ext uri="{FF2B5EF4-FFF2-40B4-BE49-F238E27FC236}">
                <a16:creationId xmlns:a16="http://schemas.microsoft.com/office/drawing/2014/main" id="{02B70060-CB47-76CE-A867-D8C8565B8767}"/>
              </a:ext>
            </a:extLst>
          </p:cNvPr>
          <p:cNvPicPr>
            <a:picLocks noChangeAspect="1"/>
          </p:cNvPicPr>
          <p:nvPr/>
        </p:nvPicPr>
        <p:blipFill rotWithShape="1">
          <a:blip r:embed="rId3"/>
          <a:srcRect b="28231"/>
          <a:stretch/>
        </p:blipFill>
        <p:spPr>
          <a:xfrm>
            <a:off x="4872448" y="1480416"/>
            <a:ext cx="2640376" cy="1971745"/>
          </a:xfrm>
          <a:prstGeom prst="rect">
            <a:avLst/>
          </a:prstGeom>
          <a:ln w="9525">
            <a:solidFill>
              <a:schemeClr val="bg2">
                <a:lumMod val="90000"/>
              </a:schemeClr>
            </a:solidFill>
          </a:ln>
          <a:effectLst>
            <a:outerShdw blurRad="152400" dist="76200" dir="2700000" algn="tl" rotWithShape="0">
              <a:prstClr val="black">
                <a:alpha val="30000"/>
              </a:prstClr>
            </a:outerShdw>
          </a:effectLst>
        </p:spPr>
      </p:pic>
      <p:pic>
        <p:nvPicPr>
          <p:cNvPr id="14" name="Picture 13">
            <a:extLst>
              <a:ext uri="{FF2B5EF4-FFF2-40B4-BE49-F238E27FC236}">
                <a16:creationId xmlns:a16="http://schemas.microsoft.com/office/drawing/2014/main" id="{A03E02C3-6FB1-6A0A-E3C3-8693908B649B}"/>
              </a:ext>
            </a:extLst>
          </p:cNvPr>
          <p:cNvPicPr>
            <a:picLocks noChangeAspect="1"/>
          </p:cNvPicPr>
          <p:nvPr/>
        </p:nvPicPr>
        <p:blipFill>
          <a:blip r:embed="rId4"/>
          <a:stretch>
            <a:fillRect/>
          </a:stretch>
        </p:blipFill>
        <p:spPr>
          <a:xfrm>
            <a:off x="8547855" y="1480416"/>
            <a:ext cx="3098568" cy="1828800"/>
          </a:xfrm>
          <a:prstGeom prst="rect">
            <a:avLst/>
          </a:prstGeom>
          <a:ln w="9525">
            <a:solidFill>
              <a:schemeClr val="bg2">
                <a:lumMod val="90000"/>
              </a:schemeClr>
            </a:solidFill>
          </a:ln>
          <a:effectLst>
            <a:outerShdw blurRad="152400" dist="76200" dir="2700000" algn="tl" rotWithShape="0">
              <a:prstClr val="black">
                <a:alpha val="30000"/>
              </a:prstClr>
            </a:outerShdw>
          </a:effectLst>
        </p:spPr>
      </p:pic>
      <p:pic>
        <p:nvPicPr>
          <p:cNvPr id="12" name="Picture 11">
            <a:extLst>
              <a:ext uri="{FF2B5EF4-FFF2-40B4-BE49-F238E27FC236}">
                <a16:creationId xmlns:a16="http://schemas.microsoft.com/office/drawing/2014/main" id="{4999239A-7D70-4329-067F-3B0B9777D20F}"/>
              </a:ext>
            </a:extLst>
          </p:cNvPr>
          <p:cNvPicPr>
            <a:picLocks noChangeAspect="1"/>
          </p:cNvPicPr>
          <p:nvPr/>
        </p:nvPicPr>
        <p:blipFill rotWithShape="1">
          <a:blip r:embed="rId5"/>
          <a:srcRect t="-1" b="-495"/>
          <a:stretch/>
        </p:blipFill>
        <p:spPr>
          <a:xfrm>
            <a:off x="1365669" y="4056710"/>
            <a:ext cx="3291840" cy="1828800"/>
          </a:xfrm>
          <a:prstGeom prst="rect">
            <a:avLst/>
          </a:prstGeom>
          <a:ln w="9525">
            <a:solidFill>
              <a:schemeClr val="bg2">
                <a:lumMod val="90000"/>
              </a:schemeClr>
            </a:solidFill>
          </a:ln>
          <a:effectLst>
            <a:outerShdw blurRad="152400" dist="76200" dir="2700000" algn="tl" rotWithShape="0">
              <a:prstClr val="black">
                <a:alpha val="30000"/>
              </a:prstClr>
            </a:outerShdw>
          </a:effectLst>
        </p:spPr>
      </p:pic>
      <p:sp>
        <p:nvSpPr>
          <p:cNvPr id="15" name="TextBox 14">
            <a:extLst>
              <a:ext uri="{FF2B5EF4-FFF2-40B4-BE49-F238E27FC236}">
                <a16:creationId xmlns:a16="http://schemas.microsoft.com/office/drawing/2014/main" id="{BB4A6B61-2254-0F32-BA98-211DDA58AA2C}"/>
              </a:ext>
            </a:extLst>
          </p:cNvPr>
          <p:cNvSpPr txBox="1"/>
          <p:nvPr/>
        </p:nvSpPr>
        <p:spPr>
          <a:xfrm>
            <a:off x="5610259" y="3698395"/>
            <a:ext cx="1795684" cy="338554"/>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6020202030204" pitchFamily="34" charset="0"/>
              </a:rPr>
              <a:t>Pelletier et al. (2019)</a:t>
            </a:r>
            <a:endParaRPr lang="en-US" sz="1600" b="1" i="1" dirty="0">
              <a:solidFill>
                <a:srgbClr val="0070C0"/>
              </a:solidFill>
              <a:latin typeface="Arial Narrow" panose="020B0606020202030204" pitchFamily="34" charset="0"/>
            </a:endParaRPr>
          </a:p>
        </p:txBody>
      </p:sp>
      <p:pic>
        <p:nvPicPr>
          <p:cNvPr id="16" name="Picture 15">
            <a:extLst>
              <a:ext uri="{FF2B5EF4-FFF2-40B4-BE49-F238E27FC236}">
                <a16:creationId xmlns:a16="http://schemas.microsoft.com/office/drawing/2014/main" id="{E6A0B0D4-89D4-56F2-8905-F815013B1C66}"/>
              </a:ext>
            </a:extLst>
          </p:cNvPr>
          <p:cNvPicPr>
            <a:picLocks noChangeAspect="1"/>
          </p:cNvPicPr>
          <p:nvPr/>
        </p:nvPicPr>
        <p:blipFill>
          <a:blip r:embed="rId6"/>
          <a:stretch>
            <a:fillRect/>
          </a:stretch>
        </p:blipFill>
        <p:spPr>
          <a:xfrm>
            <a:off x="5711353" y="4056710"/>
            <a:ext cx="5130884" cy="1828800"/>
          </a:xfrm>
          <a:prstGeom prst="rect">
            <a:avLst/>
          </a:prstGeom>
          <a:ln w="9525">
            <a:solidFill>
              <a:schemeClr val="bg2">
                <a:lumMod val="90000"/>
              </a:schemeClr>
            </a:solidFill>
          </a:ln>
          <a:effectLst>
            <a:outerShdw blurRad="152400" dist="76200" dir="2700000" algn="tl" rotWithShape="0">
              <a:prstClr val="black">
                <a:alpha val="30000"/>
              </a:prstClr>
            </a:outerShdw>
          </a:effectLst>
        </p:spPr>
      </p:pic>
      <p:pic>
        <p:nvPicPr>
          <p:cNvPr id="24" name="Picture 23">
            <a:extLst>
              <a:ext uri="{FF2B5EF4-FFF2-40B4-BE49-F238E27FC236}">
                <a16:creationId xmlns:a16="http://schemas.microsoft.com/office/drawing/2014/main" id="{EC7321D6-EE12-0DB7-8C81-39B3D64FB000}"/>
              </a:ext>
            </a:extLst>
          </p:cNvPr>
          <p:cNvPicPr>
            <a:picLocks noChangeAspect="1"/>
          </p:cNvPicPr>
          <p:nvPr/>
        </p:nvPicPr>
        <p:blipFill>
          <a:blip r:embed="rId7"/>
          <a:stretch>
            <a:fillRect/>
          </a:stretch>
        </p:blipFill>
        <p:spPr>
          <a:xfrm>
            <a:off x="545577" y="1480416"/>
            <a:ext cx="3291840" cy="1741244"/>
          </a:xfrm>
          <a:prstGeom prst="rect">
            <a:avLst/>
          </a:prstGeom>
          <a:ln>
            <a:solidFill>
              <a:schemeClr val="bg2">
                <a:lumMod val="9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435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B27876-D5C0-477B-9C12-EA4B4A342353}"/>
              </a:ext>
            </a:extLst>
          </p:cNvPr>
          <p:cNvSpPr/>
          <p:nvPr/>
        </p:nvSpPr>
        <p:spPr bwMode="auto">
          <a:xfrm>
            <a:off x="0" y="1941090"/>
            <a:ext cx="4425696"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solidFill>
                  <a:schemeClr val="bg1"/>
                </a:solidFill>
              </a:rPr>
              <a:t>SWAC Methodology</a:t>
            </a:r>
          </a:p>
          <a:p>
            <a:r>
              <a:rPr lang="en-US" dirty="0"/>
              <a:t>Case Study #1 – MCB Quantico</a:t>
            </a:r>
          </a:p>
          <a:p>
            <a:r>
              <a:rPr lang="en-US" dirty="0"/>
              <a:t>Case Study #2 – Portland Harbor</a:t>
            </a:r>
          </a:p>
          <a:p>
            <a:r>
              <a:rPr lang="en-US" dirty="0"/>
              <a:t>Other Site Examples</a:t>
            </a:r>
          </a:p>
          <a:p>
            <a:r>
              <a:rPr lang="en-US" dirty="0"/>
              <a:t>Wrap-up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22841903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SWAC Methodology Overview</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p:txBody>
          <a:bodyPr>
            <a:normAutofit/>
          </a:bodyPr>
          <a:lstStyle/>
          <a:p>
            <a:pPr marL="514350" indent="-514350">
              <a:buAutoNum type="arabicParenR"/>
            </a:pPr>
            <a:r>
              <a:rPr lang="en-US" sz="2400" dirty="0"/>
              <a:t>Establish area over which SWAC will be calculated</a:t>
            </a:r>
          </a:p>
          <a:p>
            <a:pPr marL="514350" indent="-514350">
              <a:buAutoNum type="arabicParenR"/>
            </a:pPr>
            <a:r>
              <a:rPr lang="en-US" sz="2400" dirty="0"/>
              <a:t>Select SWAC method</a:t>
            </a:r>
          </a:p>
          <a:p>
            <a:pPr marL="514350" indent="-514350">
              <a:buAutoNum type="arabicParenR"/>
            </a:pPr>
            <a:r>
              <a:rPr lang="en-US" sz="2400" dirty="0"/>
              <a:t>Calculate SWAC(s) and compare to PRG(s)</a:t>
            </a:r>
          </a:p>
          <a:p>
            <a:pPr marL="514350" indent="-514350">
              <a:buAutoNum type="arabicParenR"/>
            </a:pPr>
            <a:r>
              <a:rPr lang="en-US" sz="2400" dirty="0"/>
              <a:t>Develop remedial footprint to reduce SWAC below PRG(s) </a:t>
            </a:r>
            <a:r>
              <a:rPr lang="en-US" sz="2400" i="1" dirty="0"/>
              <a:t>or</a:t>
            </a:r>
            <a:r>
              <a:rPr lang="en-US" sz="2400" dirty="0"/>
              <a:t> optimize remedial footprint to most cost-effectively achieve risk reduction</a:t>
            </a:r>
          </a:p>
          <a:p>
            <a:pPr marL="514350" indent="-514350">
              <a:buAutoNum type="arabicParenR"/>
            </a:pPr>
            <a:r>
              <a:rPr lang="en-US" sz="2400" dirty="0"/>
              <a:t>Calculate post-remedy SWAC to verify that RG has been achieved or, for monitored natural recovery, monitor progress toward achieving RG</a:t>
            </a:r>
          </a:p>
        </p:txBody>
      </p:sp>
      <p:grpSp>
        <p:nvGrpSpPr>
          <p:cNvPr id="14" name="Group 13">
            <a:extLst>
              <a:ext uri="{FF2B5EF4-FFF2-40B4-BE49-F238E27FC236}">
                <a16:creationId xmlns:a16="http://schemas.microsoft.com/office/drawing/2014/main" id="{B28271EC-5728-B886-A1B1-58D2C98CD248}"/>
              </a:ext>
            </a:extLst>
          </p:cNvPr>
          <p:cNvGrpSpPr/>
          <p:nvPr/>
        </p:nvGrpSpPr>
        <p:grpSpPr>
          <a:xfrm>
            <a:off x="1391141" y="5182852"/>
            <a:ext cx="9409718" cy="889272"/>
            <a:chOff x="742950" y="5182852"/>
            <a:chExt cx="9409718" cy="889272"/>
          </a:xfrm>
        </p:grpSpPr>
        <p:grpSp>
          <p:nvGrpSpPr>
            <p:cNvPr id="13" name="Group 12">
              <a:extLst>
                <a:ext uri="{FF2B5EF4-FFF2-40B4-BE49-F238E27FC236}">
                  <a16:creationId xmlns:a16="http://schemas.microsoft.com/office/drawing/2014/main" id="{6A8A9A53-0BB9-4CC9-F5C7-1D37EEE3CC42}"/>
                </a:ext>
              </a:extLst>
            </p:cNvPr>
            <p:cNvGrpSpPr/>
            <p:nvPr/>
          </p:nvGrpSpPr>
          <p:grpSpPr>
            <a:xfrm>
              <a:off x="742950" y="5182852"/>
              <a:ext cx="9409718" cy="889272"/>
              <a:chOff x="742950" y="5182852"/>
              <a:chExt cx="9409718" cy="889272"/>
            </a:xfrm>
          </p:grpSpPr>
          <p:sp>
            <p:nvSpPr>
              <p:cNvPr id="8" name="Rectangle 7">
                <a:extLst>
                  <a:ext uri="{FF2B5EF4-FFF2-40B4-BE49-F238E27FC236}">
                    <a16:creationId xmlns:a16="http://schemas.microsoft.com/office/drawing/2014/main" id="{663AAF4A-C839-1D69-BB9E-C63F12D77B2B}"/>
                  </a:ext>
                </a:extLst>
              </p:cNvPr>
              <p:cNvSpPr/>
              <p:nvPr/>
            </p:nvSpPr>
            <p:spPr>
              <a:xfrm>
                <a:off x="889473" y="5340604"/>
                <a:ext cx="9263195" cy="731520"/>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descr="Shape&#10;&#10;Description automatically generated">
                <a:extLst>
                  <a:ext uri="{FF2B5EF4-FFF2-40B4-BE49-F238E27FC236}">
                    <a16:creationId xmlns:a16="http://schemas.microsoft.com/office/drawing/2014/main" id="{A7390918-6620-BCA3-C173-CA1C994EBF49}"/>
                  </a:ext>
                </a:extLst>
              </p:cNvPr>
              <p:cNvPicPr>
                <a:picLocks noChangeAspect="1"/>
              </p:cNvPicPr>
              <p:nvPr/>
            </p:nvPicPr>
            <p:blipFill>
              <a:blip r:embed="rId3"/>
              <a:stretch>
                <a:fillRect/>
              </a:stretch>
            </p:blipFill>
            <p:spPr>
              <a:xfrm>
                <a:off x="742950" y="5182852"/>
                <a:ext cx="1546295" cy="876300"/>
              </a:xfrm>
              <a:prstGeom prst="rect">
                <a:avLst/>
              </a:prstGeom>
            </p:spPr>
          </p:pic>
          <p:sp>
            <p:nvSpPr>
              <p:cNvPr id="10" name="TextBox 9">
                <a:extLst>
                  <a:ext uri="{FF2B5EF4-FFF2-40B4-BE49-F238E27FC236}">
                    <a16:creationId xmlns:a16="http://schemas.microsoft.com/office/drawing/2014/main" id="{D2739FD6-E6AE-8A79-8C6A-672713AFEFC2}"/>
                  </a:ext>
                </a:extLst>
              </p:cNvPr>
              <p:cNvSpPr txBox="1"/>
              <p:nvPr/>
            </p:nvSpPr>
            <p:spPr>
              <a:xfrm>
                <a:off x="742950" y="5385005"/>
                <a:ext cx="140777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11" name="TextBox 10">
              <a:extLst>
                <a:ext uri="{FF2B5EF4-FFF2-40B4-BE49-F238E27FC236}">
                  <a16:creationId xmlns:a16="http://schemas.microsoft.com/office/drawing/2014/main" id="{DC11B774-50C3-A788-959E-658358C21182}"/>
                </a:ext>
              </a:extLst>
            </p:cNvPr>
            <p:cNvSpPr txBox="1"/>
            <p:nvPr/>
          </p:nvSpPr>
          <p:spPr>
            <a:xfrm>
              <a:off x="2300918" y="5385005"/>
              <a:ext cx="7851750" cy="646331"/>
            </a:xfrm>
            <a:prstGeom prst="rect">
              <a:avLst/>
            </a:prstGeom>
            <a:noFill/>
          </p:spPr>
          <p:txBody>
            <a:bodyPr wrap="square" rtlCol="0">
              <a:spAutoFit/>
            </a:bodyPr>
            <a:lstStyle/>
            <a:p>
              <a:r>
                <a:rPr lang="en-US" b="1" dirty="0">
                  <a:solidFill>
                    <a:srgbClr val="007BDA"/>
                  </a:solidFill>
                  <a:latin typeface="Arial" panose="020B0604020202020204" pitchFamily="34" charset="0"/>
                  <a:cs typeface="Arial" panose="020B0604020202020204" pitchFamily="34" charset="0"/>
                </a:rPr>
                <a:t>If remedial footprints are developed for more than one COC, then combined footprint must be used for developing remedial alternatives. </a:t>
              </a:r>
            </a:p>
          </p:txBody>
        </p:sp>
      </p:grpSp>
    </p:spTree>
    <p:extLst>
      <p:ext uri="{BB962C8B-B14F-4D97-AF65-F5344CB8AC3E}">
        <p14:creationId xmlns:p14="http://schemas.microsoft.com/office/powerpoint/2010/main" val="309466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601473-9D90-4E47-A1EF-F80D18876354}"/>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AFAE3EA9-7670-4318-80B0-F2F017894D76}"/>
              </a:ext>
            </a:extLst>
          </p:cNvPr>
          <p:cNvSpPr>
            <a:spLocks noGrp="1"/>
          </p:cNvSpPr>
          <p:nvPr>
            <p:ph type="title"/>
          </p:nvPr>
        </p:nvSpPr>
        <p:spPr/>
        <p:txBody>
          <a:bodyPr/>
          <a:lstStyle/>
          <a:p>
            <a:r>
              <a:rPr lang="en-US" dirty="0"/>
              <a:t>Establishing SWAC Area</a:t>
            </a:r>
          </a:p>
        </p:txBody>
      </p:sp>
      <p:sp>
        <p:nvSpPr>
          <p:cNvPr id="4" name="Content Placeholder 3">
            <a:extLst>
              <a:ext uri="{FF2B5EF4-FFF2-40B4-BE49-F238E27FC236}">
                <a16:creationId xmlns:a16="http://schemas.microsoft.com/office/drawing/2014/main" id="{72894E62-15EE-453F-B3C5-A23D89773654}"/>
              </a:ext>
            </a:extLst>
          </p:cNvPr>
          <p:cNvSpPr>
            <a:spLocks noGrp="1"/>
          </p:cNvSpPr>
          <p:nvPr>
            <p:ph idx="1"/>
          </p:nvPr>
        </p:nvSpPr>
        <p:spPr>
          <a:xfrm>
            <a:off x="838200" y="1623722"/>
            <a:ext cx="6639788" cy="4351338"/>
          </a:xfrm>
        </p:spPr>
        <p:txBody>
          <a:bodyPr vert="horz" lIns="91440" tIns="45720" rIns="91440" bIns="45720" rtlCol="0" anchor="t">
            <a:normAutofit/>
          </a:bodyPr>
          <a:lstStyle/>
          <a:p>
            <a:pPr marL="233045" indent="-233045"/>
            <a:r>
              <a:rPr lang="en-US" dirty="0">
                <a:latin typeface="Arial"/>
                <a:cs typeface="Arial"/>
              </a:rPr>
              <a:t>Factors to consider when</a:t>
            </a:r>
            <a:br>
              <a:rPr lang="en-US" dirty="0">
                <a:latin typeface="Arial"/>
                <a:cs typeface="Arial"/>
              </a:rPr>
            </a:br>
            <a:r>
              <a:rPr lang="en-US" dirty="0">
                <a:latin typeface="Arial"/>
                <a:cs typeface="Arial"/>
              </a:rPr>
              <a:t>establishing area(s) over which</a:t>
            </a:r>
            <a:br>
              <a:rPr lang="en-US" dirty="0">
                <a:latin typeface="Arial"/>
                <a:cs typeface="Arial"/>
              </a:rPr>
            </a:br>
            <a:r>
              <a:rPr lang="en-US" dirty="0">
                <a:latin typeface="Arial"/>
                <a:cs typeface="Arial"/>
              </a:rPr>
              <a:t>SWAC will be calculated</a:t>
            </a:r>
          </a:p>
          <a:p>
            <a:pPr marL="682625" lvl="1" indent="-231775">
              <a:spcBef>
                <a:spcPts val="1000"/>
              </a:spcBef>
            </a:pPr>
            <a:r>
              <a:rPr lang="en-US" dirty="0"/>
              <a:t>Site boundary</a:t>
            </a:r>
          </a:p>
          <a:p>
            <a:pPr marL="682625" lvl="1" indent="-231775">
              <a:spcBef>
                <a:spcPts val="1000"/>
              </a:spcBef>
            </a:pPr>
            <a:r>
              <a:rPr lang="en-US" dirty="0"/>
              <a:t>Geographic boundaries</a:t>
            </a:r>
          </a:p>
          <a:p>
            <a:pPr marL="682625" lvl="1" indent="-231775">
              <a:spcBef>
                <a:spcPts val="1000"/>
              </a:spcBef>
            </a:pPr>
            <a:r>
              <a:rPr lang="en-US" dirty="0"/>
              <a:t>CSM (e.g., exposure area for</a:t>
            </a:r>
            <a:br>
              <a:rPr lang="en-US" dirty="0"/>
            </a:br>
            <a:r>
              <a:rPr lang="en-US" dirty="0"/>
              <a:t>target receptor)</a:t>
            </a:r>
          </a:p>
          <a:p>
            <a:pPr marL="682625" lvl="1" indent="-231775">
              <a:spcBef>
                <a:spcPts val="1000"/>
              </a:spcBef>
            </a:pPr>
            <a:r>
              <a:rPr lang="en-US" dirty="0"/>
              <a:t>Data distribution</a:t>
            </a:r>
          </a:p>
          <a:p>
            <a:pPr marL="233045" indent="-233045"/>
            <a:endParaRPr lang="en-US" dirty="0"/>
          </a:p>
        </p:txBody>
      </p:sp>
      <p:sp>
        <p:nvSpPr>
          <p:cNvPr id="11" name="TextBox 10">
            <a:extLst>
              <a:ext uri="{FF2B5EF4-FFF2-40B4-BE49-F238E27FC236}">
                <a16:creationId xmlns:a16="http://schemas.microsoft.com/office/drawing/2014/main" id="{D7D75B85-FBE7-7D5B-0F04-241D7086ED2B}"/>
              </a:ext>
            </a:extLst>
          </p:cNvPr>
          <p:cNvSpPr txBox="1"/>
          <p:nvPr/>
        </p:nvSpPr>
        <p:spPr>
          <a:xfrm>
            <a:off x="3745959" y="5412821"/>
            <a:ext cx="6246377" cy="646331"/>
          </a:xfrm>
          <a:prstGeom prst="rect">
            <a:avLst/>
          </a:prstGeom>
          <a:noFill/>
        </p:spPr>
        <p:txBody>
          <a:bodyPr wrap="square" rtlCol="0">
            <a:spAutoFit/>
          </a:bodyPr>
          <a:lstStyle/>
          <a:p>
            <a:r>
              <a:rPr lang="en-US" b="1" dirty="0">
                <a:solidFill>
                  <a:srgbClr val="007BDA"/>
                </a:solidFill>
                <a:latin typeface="Arial" panose="020B0604020202020204" pitchFamily="34" charset="0"/>
                <a:cs typeface="Arial" panose="020B0604020202020204" pitchFamily="34" charset="0"/>
              </a:rPr>
              <a:t>Consider discussing area over which SWAC will be calculated with regulatory agencies prior to analysis.</a:t>
            </a:r>
          </a:p>
        </p:txBody>
      </p:sp>
      <p:grpSp>
        <p:nvGrpSpPr>
          <p:cNvPr id="19" name="Group 18">
            <a:extLst>
              <a:ext uri="{FF2B5EF4-FFF2-40B4-BE49-F238E27FC236}">
                <a16:creationId xmlns:a16="http://schemas.microsoft.com/office/drawing/2014/main" id="{A9664479-BAD0-3A88-38ED-B825B3097146}"/>
              </a:ext>
            </a:extLst>
          </p:cNvPr>
          <p:cNvGrpSpPr/>
          <p:nvPr/>
        </p:nvGrpSpPr>
        <p:grpSpPr>
          <a:xfrm>
            <a:off x="7477988" y="1730102"/>
            <a:ext cx="4419905" cy="2914064"/>
            <a:chOff x="7797120" y="2268788"/>
            <a:chExt cx="3909780" cy="2577736"/>
          </a:xfrm>
        </p:grpSpPr>
        <p:pic>
          <p:nvPicPr>
            <p:cNvPr id="18" name="Picture 17">
              <a:extLst>
                <a:ext uri="{FF2B5EF4-FFF2-40B4-BE49-F238E27FC236}">
                  <a16:creationId xmlns:a16="http://schemas.microsoft.com/office/drawing/2014/main" id="{61DFFE6D-FF10-3728-EECE-F32CD257C2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97120" y="2268788"/>
              <a:ext cx="3909780" cy="2577736"/>
            </a:xfrm>
            <a:prstGeom prst="rect">
              <a:avLst/>
            </a:prstGeom>
            <a:ln>
              <a:solidFill>
                <a:schemeClr val="bg2">
                  <a:lumMod val="90000"/>
                </a:schemeClr>
              </a:solidFill>
            </a:ln>
          </p:spPr>
        </p:pic>
        <p:sp>
          <p:nvSpPr>
            <p:cNvPr id="21" name="Freeform: Shape 20">
              <a:extLst>
                <a:ext uri="{FF2B5EF4-FFF2-40B4-BE49-F238E27FC236}">
                  <a16:creationId xmlns:a16="http://schemas.microsoft.com/office/drawing/2014/main" id="{AB1EC223-DDD2-5EC5-6FBA-F5D8FC087317}"/>
                </a:ext>
              </a:extLst>
            </p:cNvPr>
            <p:cNvSpPr/>
            <p:nvPr/>
          </p:nvSpPr>
          <p:spPr>
            <a:xfrm>
              <a:off x="8338869" y="3499692"/>
              <a:ext cx="1167788" cy="1182477"/>
            </a:xfrm>
            <a:custGeom>
              <a:avLst/>
              <a:gdLst>
                <a:gd name="connsiteX0" fmla="*/ 0 w 1167788"/>
                <a:gd name="connsiteY0" fmla="*/ 47739 h 1182477"/>
                <a:gd name="connsiteX1" fmla="*/ 91808 w 1167788"/>
                <a:gd name="connsiteY1" fmla="*/ 400279 h 1182477"/>
                <a:gd name="connsiteX2" fmla="*/ 308473 w 1167788"/>
                <a:gd name="connsiteY2" fmla="*/ 620616 h 1182477"/>
                <a:gd name="connsiteX3" fmla="*/ 370902 w 1167788"/>
                <a:gd name="connsiteY3" fmla="*/ 870332 h 1182477"/>
                <a:gd name="connsiteX4" fmla="*/ 429658 w 1167788"/>
                <a:gd name="connsiteY4" fmla="*/ 1039257 h 1182477"/>
                <a:gd name="connsiteX5" fmla="*/ 506776 w 1167788"/>
                <a:gd name="connsiteY5" fmla="*/ 1182477 h 1182477"/>
                <a:gd name="connsiteX6" fmla="*/ 598584 w 1167788"/>
                <a:gd name="connsiteY6" fmla="*/ 1182477 h 1182477"/>
                <a:gd name="connsiteX7" fmla="*/ 969485 w 1167788"/>
                <a:gd name="connsiteY7" fmla="*/ 763836 h 1182477"/>
                <a:gd name="connsiteX8" fmla="*/ 1167788 w 1167788"/>
                <a:gd name="connsiteY8" fmla="*/ 591238 h 1182477"/>
                <a:gd name="connsiteX9" fmla="*/ 826265 w 1167788"/>
                <a:gd name="connsiteY9" fmla="*/ 190959 h 1182477"/>
                <a:gd name="connsiteX10" fmla="*/ 492087 w 1167788"/>
                <a:gd name="connsiteY10" fmla="*/ 0 h 1182477"/>
                <a:gd name="connsiteX11" fmla="*/ 0 w 1167788"/>
                <a:gd name="connsiteY11" fmla="*/ 47739 h 118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788" h="1182477">
                  <a:moveTo>
                    <a:pt x="0" y="47739"/>
                  </a:moveTo>
                  <a:lnTo>
                    <a:pt x="91808" y="400279"/>
                  </a:lnTo>
                  <a:lnTo>
                    <a:pt x="308473" y="620616"/>
                  </a:lnTo>
                  <a:lnTo>
                    <a:pt x="370902" y="870332"/>
                  </a:lnTo>
                  <a:lnTo>
                    <a:pt x="429658" y="1039257"/>
                  </a:lnTo>
                  <a:lnTo>
                    <a:pt x="506776" y="1182477"/>
                  </a:lnTo>
                  <a:lnTo>
                    <a:pt x="598584" y="1182477"/>
                  </a:lnTo>
                  <a:lnTo>
                    <a:pt x="969485" y="763836"/>
                  </a:lnTo>
                  <a:lnTo>
                    <a:pt x="1167788" y="591238"/>
                  </a:lnTo>
                  <a:lnTo>
                    <a:pt x="826265" y="190959"/>
                  </a:lnTo>
                  <a:lnTo>
                    <a:pt x="492087" y="0"/>
                  </a:lnTo>
                  <a:lnTo>
                    <a:pt x="0" y="47739"/>
                  </a:lnTo>
                  <a:close/>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TextBox 21">
              <a:extLst>
                <a:ext uri="{FF2B5EF4-FFF2-40B4-BE49-F238E27FC236}">
                  <a16:creationId xmlns:a16="http://schemas.microsoft.com/office/drawing/2014/main" id="{E359500B-A520-2693-40FA-E908B715B1E2}"/>
                </a:ext>
              </a:extLst>
            </p:cNvPr>
            <p:cNvSpPr txBox="1"/>
            <p:nvPr/>
          </p:nvSpPr>
          <p:spPr>
            <a:xfrm>
              <a:off x="8394716" y="3685337"/>
              <a:ext cx="859587" cy="299480"/>
            </a:xfrm>
            <a:prstGeom prst="rect">
              <a:avLst/>
            </a:prstGeom>
            <a:noFill/>
          </p:spPr>
          <p:txBody>
            <a:bodyPr wrap="none" rtlCol="0">
              <a:spAutoFit/>
            </a:bodyPr>
            <a:lstStyle/>
            <a:p>
              <a:r>
                <a:rPr lang="en-US" sz="1600" dirty="0">
                  <a:solidFill>
                    <a:srgbClr val="FFFF00"/>
                  </a:solidFill>
                  <a:latin typeface="Arial" panose="020B0604020202020204" pitchFamily="34" charset="0"/>
                </a:rPr>
                <a:t>Intertidal</a:t>
              </a:r>
            </a:p>
          </p:txBody>
        </p:sp>
        <p:sp>
          <p:nvSpPr>
            <p:cNvPr id="23" name="Freeform: Shape 22">
              <a:extLst>
                <a:ext uri="{FF2B5EF4-FFF2-40B4-BE49-F238E27FC236}">
                  <a16:creationId xmlns:a16="http://schemas.microsoft.com/office/drawing/2014/main" id="{84DFF273-9848-95B4-F0C9-1CBB0928FFEA}"/>
                </a:ext>
              </a:extLst>
            </p:cNvPr>
            <p:cNvSpPr/>
            <p:nvPr/>
          </p:nvSpPr>
          <p:spPr>
            <a:xfrm>
              <a:off x="8335197" y="2662410"/>
              <a:ext cx="2210718" cy="1549706"/>
            </a:xfrm>
            <a:custGeom>
              <a:avLst/>
              <a:gdLst>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44626 h 1549706"/>
                <a:gd name="connsiteX7" fmla="*/ 488415 w 2210718"/>
                <a:gd name="connsiteY7" fmla="*/ 789542 h 1549706"/>
                <a:gd name="connsiteX8" fmla="*/ 859316 w 2210718"/>
                <a:gd name="connsiteY8" fmla="*/ 1006207 h 1549706"/>
                <a:gd name="connsiteX9" fmla="*/ 1189822 w 2210718"/>
                <a:gd name="connsiteY9" fmla="*/ 1417503 h 1549706"/>
                <a:gd name="connsiteX10" fmla="*/ 1116376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488415 w 2210718"/>
                <a:gd name="connsiteY7" fmla="*/ 789542 h 1549706"/>
                <a:gd name="connsiteX8" fmla="*/ 859316 w 2210718"/>
                <a:gd name="connsiteY8" fmla="*/ 1006207 h 1549706"/>
                <a:gd name="connsiteX9" fmla="*/ 1189822 w 2210718"/>
                <a:gd name="connsiteY9" fmla="*/ 1417503 h 1549706"/>
                <a:gd name="connsiteX10" fmla="*/ 1116376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507465 w 2210718"/>
                <a:gd name="connsiteY7" fmla="*/ 822879 h 1549706"/>
                <a:gd name="connsiteX8" fmla="*/ 859316 w 2210718"/>
                <a:gd name="connsiteY8" fmla="*/ 1006207 h 1549706"/>
                <a:gd name="connsiteX9" fmla="*/ 1189822 w 2210718"/>
                <a:gd name="connsiteY9" fmla="*/ 1417503 h 1549706"/>
                <a:gd name="connsiteX10" fmla="*/ 1116376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507465 w 2210718"/>
                <a:gd name="connsiteY7" fmla="*/ 822879 h 1549706"/>
                <a:gd name="connsiteX8" fmla="*/ 854553 w 2210718"/>
                <a:gd name="connsiteY8" fmla="*/ 1015732 h 1549706"/>
                <a:gd name="connsiteX9" fmla="*/ 1189822 w 2210718"/>
                <a:gd name="connsiteY9" fmla="*/ 1417503 h 1549706"/>
                <a:gd name="connsiteX10" fmla="*/ 1116376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507465 w 2210718"/>
                <a:gd name="connsiteY7" fmla="*/ 822879 h 1549706"/>
                <a:gd name="connsiteX8" fmla="*/ 854553 w 2210718"/>
                <a:gd name="connsiteY8" fmla="*/ 1015732 h 1549706"/>
                <a:gd name="connsiteX9" fmla="*/ 1289834 w 2210718"/>
                <a:gd name="connsiteY9" fmla="*/ 1350828 h 1549706"/>
                <a:gd name="connsiteX10" fmla="*/ 1116376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507465 w 2210718"/>
                <a:gd name="connsiteY7" fmla="*/ 822879 h 1549706"/>
                <a:gd name="connsiteX8" fmla="*/ 854553 w 2210718"/>
                <a:gd name="connsiteY8" fmla="*/ 1015732 h 1549706"/>
                <a:gd name="connsiteX9" fmla="*/ 1204109 w 2210718"/>
                <a:gd name="connsiteY9" fmla="*/ 1431791 h 1549706"/>
                <a:gd name="connsiteX10" fmla="*/ 1116376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507465 w 2210718"/>
                <a:gd name="connsiteY7" fmla="*/ 822879 h 1549706"/>
                <a:gd name="connsiteX8" fmla="*/ 854553 w 2210718"/>
                <a:gd name="connsiteY8" fmla="*/ 1015732 h 1549706"/>
                <a:gd name="connsiteX9" fmla="*/ 1204109 w 2210718"/>
                <a:gd name="connsiteY9" fmla="*/ 1431791 h 1549706"/>
                <a:gd name="connsiteX10" fmla="*/ 1073514 w 2210718"/>
                <a:gd name="connsiteY10" fmla="*/ 1532836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507465 w 2210718"/>
                <a:gd name="connsiteY7" fmla="*/ 822879 h 1549706"/>
                <a:gd name="connsiteX8" fmla="*/ 854553 w 2210718"/>
                <a:gd name="connsiteY8" fmla="*/ 1015732 h 1549706"/>
                <a:gd name="connsiteX9" fmla="*/ 1204109 w 2210718"/>
                <a:gd name="connsiteY9" fmla="*/ 1431791 h 1549706"/>
                <a:gd name="connsiteX10" fmla="*/ 1087801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488415 w 2210718"/>
                <a:gd name="connsiteY7" fmla="*/ 780017 h 1549706"/>
                <a:gd name="connsiteX8" fmla="*/ 854553 w 2210718"/>
                <a:gd name="connsiteY8" fmla="*/ 1015732 h 1549706"/>
                <a:gd name="connsiteX9" fmla="*/ 1204109 w 2210718"/>
                <a:gd name="connsiteY9" fmla="*/ 1431791 h 1549706"/>
                <a:gd name="connsiteX10" fmla="*/ 1087801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8438 h 1549706"/>
                <a:gd name="connsiteX7" fmla="*/ 500321 w 2210718"/>
                <a:gd name="connsiteY7" fmla="*/ 810974 h 1549706"/>
                <a:gd name="connsiteX8" fmla="*/ 854553 w 2210718"/>
                <a:gd name="connsiteY8" fmla="*/ 1015732 h 1549706"/>
                <a:gd name="connsiteX9" fmla="*/ 1204109 w 2210718"/>
                <a:gd name="connsiteY9" fmla="*/ 1431791 h 1549706"/>
                <a:gd name="connsiteX10" fmla="*/ 1087801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22033 w 2192356"/>
                <a:gd name="connsiteY0" fmla="*/ 0 h 1549706"/>
                <a:gd name="connsiteX1" fmla="*/ 22033 w 2192356"/>
                <a:gd name="connsiteY1" fmla="*/ 0 h 1549706"/>
                <a:gd name="connsiteX2" fmla="*/ 73445 w 2192356"/>
                <a:gd name="connsiteY2" fmla="*/ 33050 h 1549706"/>
                <a:gd name="connsiteX3" fmla="*/ 110168 w 2192356"/>
                <a:gd name="connsiteY3" fmla="*/ 293783 h 1549706"/>
                <a:gd name="connsiteX4" fmla="*/ 0 w 2192356"/>
                <a:gd name="connsiteY4" fmla="*/ 521465 h 1549706"/>
                <a:gd name="connsiteX5" fmla="*/ 11016 w 2192356"/>
                <a:gd name="connsiteY5" fmla="*/ 554515 h 1549706"/>
                <a:gd name="connsiteX6" fmla="*/ 29263 w 2192356"/>
                <a:gd name="connsiteY6" fmla="*/ 754138 h 1549706"/>
                <a:gd name="connsiteX7" fmla="*/ 481959 w 2192356"/>
                <a:gd name="connsiteY7" fmla="*/ 810974 h 1549706"/>
                <a:gd name="connsiteX8" fmla="*/ 836191 w 2192356"/>
                <a:gd name="connsiteY8" fmla="*/ 1015732 h 1549706"/>
                <a:gd name="connsiteX9" fmla="*/ 1185747 w 2192356"/>
                <a:gd name="connsiteY9" fmla="*/ 1431791 h 1549706"/>
                <a:gd name="connsiteX10" fmla="*/ 1069439 w 2192356"/>
                <a:gd name="connsiteY10" fmla="*/ 1542361 h 1549706"/>
                <a:gd name="connsiteX11" fmla="*/ 1248578 w 2192356"/>
                <a:gd name="connsiteY11" fmla="*/ 1549706 h 1549706"/>
                <a:gd name="connsiteX12" fmla="*/ 1388125 w 2192356"/>
                <a:gd name="connsiteY12" fmla="*/ 1417503 h 1549706"/>
                <a:gd name="connsiteX13" fmla="*/ 1446882 w 2192356"/>
                <a:gd name="connsiteY13" fmla="*/ 1299990 h 1549706"/>
                <a:gd name="connsiteX14" fmla="*/ 1810438 w 2192356"/>
                <a:gd name="connsiteY14" fmla="*/ 1226544 h 1549706"/>
                <a:gd name="connsiteX15" fmla="*/ 2034448 w 2192356"/>
                <a:gd name="connsiteY15" fmla="*/ 1042930 h 1549706"/>
                <a:gd name="connsiteX16" fmla="*/ 2192356 w 2192356"/>
                <a:gd name="connsiteY16" fmla="*/ 844626 h 1549706"/>
                <a:gd name="connsiteX17" fmla="*/ 1850833 w 2192356"/>
                <a:gd name="connsiteY17" fmla="*/ 539826 h 1549706"/>
                <a:gd name="connsiteX18" fmla="*/ 1413831 w 2192356"/>
                <a:gd name="connsiteY18" fmla="*/ 337850 h 1549706"/>
                <a:gd name="connsiteX19" fmla="*/ 708751 w 2192356"/>
                <a:gd name="connsiteY19" fmla="*/ 143219 h 1549706"/>
                <a:gd name="connsiteX20" fmla="*/ 22033 w 2192356"/>
                <a:gd name="connsiteY20" fmla="*/ 0 h 1549706"/>
                <a:gd name="connsiteX0" fmla="*/ 49920 w 2220243"/>
                <a:gd name="connsiteY0" fmla="*/ 0 h 1549706"/>
                <a:gd name="connsiteX1" fmla="*/ 49920 w 2220243"/>
                <a:gd name="connsiteY1" fmla="*/ 0 h 1549706"/>
                <a:gd name="connsiteX2" fmla="*/ 101332 w 2220243"/>
                <a:gd name="connsiteY2" fmla="*/ 33050 h 1549706"/>
                <a:gd name="connsiteX3" fmla="*/ 138055 w 2220243"/>
                <a:gd name="connsiteY3" fmla="*/ 293783 h 1549706"/>
                <a:gd name="connsiteX4" fmla="*/ 27887 w 2220243"/>
                <a:gd name="connsiteY4" fmla="*/ 521465 h 1549706"/>
                <a:gd name="connsiteX5" fmla="*/ 38903 w 2220243"/>
                <a:gd name="connsiteY5" fmla="*/ 554515 h 1549706"/>
                <a:gd name="connsiteX6" fmla="*/ 0 w 2220243"/>
                <a:gd name="connsiteY6" fmla="*/ 858913 h 1549706"/>
                <a:gd name="connsiteX7" fmla="*/ 509846 w 2220243"/>
                <a:gd name="connsiteY7" fmla="*/ 810974 h 1549706"/>
                <a:gd name="connsiteX8" fmla="*/ 864078 w 2220243"/>
                <a:gd name="connsiteY8" fmla="*/ 1015732 h 1549706"/>
                <a:gd name="connsiteX9" fmla="*/ 1213634 w 2220243"/>
                <a:gd name="connsiteY9" fmla="*/ 1431791 h 1549706"/>
                <a:gd name="connsiteX10" fmla="*/ 1097326 w 2220243"/>
                <a:gd name="connsiteY10" fmla="*/ 1542361 h 1549706"/>
                <a:gd name="connsiteX11" fmla="*/ 1276465 w 2220243"/>
                <a:gd name="connsiteY11" fmla="*/ 1549706 h 1549706"/>
                <a:gd name="connsiteX12" fmla="*/ 1416012 w 2220243"/>
                <a:gd name="connsiteY12" fmla="*/ 1417503 h 1549706"/>
                <a:gd name="connsiteX13" fmla="*/ 1474769 w 2220243"/>
                <a:gd name="connsiteY13" fmla="*/ 1299990 h 1549706"/>
                <a:gd name="connsiteX14" fmla="*/ 1838325 w 2220243"/>
                <a:gd name="connsiteY14" fmla="*/ 1226544 h 1549706"/>
                <a:gd name="connsiteX15" fmla="*/ 2062335 w 2220243"/>
                <a:gd name="connsiteY15" fmla="*/ 1042930 h 1549706"/>
                <a:gd name="connsiteX16" fmla="*/ 2220243 w 2220243"/>
                <a:gd name="connsiteY16" fmla="*/ 844626 h 1549706"/>
                <a:gd name="connsiteX17" fmla="*/ 1878720 w 2220243"/>
                <a:gd name="connsiteY17" fmla="*/ 539826 h 1549706"/>
                <a:gd name="connsiteX18" fmla="*/ 1441718 w 2220243"/>
                <a:gd name="connsiteY18" fmla="*/ 337850 h 1549706"/>
                <a:gd name="connsiteX19" fmla="*/ 736638 w 2220243"/>
                <a:gd name="connsiteY19" fmla="*/ 143219 h 1549706"/>
                <a:gd name="connsiteX20" fmla="*/ 49920 w 2220243"/>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1294 h 1549706"/>
                <a:gd name="connsiteX7" fmla="*/ 500321 w 2210718"/>
                <a:gd name="connsiteY7" fmla="*/ 810974 h 1549706"/>
                <a:gd name="connsiteX8" fmla="*/ 854553 w 2210718"/>
                <a:gd name="connsiteY8" fmla="*/ 1015732 h 1549706"/>
                <a:gd name="connsiteX9" fmla="*/ 1204109 w 2210718"/>
                <a:gd name="connsiteY9" fmla="*/ 1431791 h 1549706"/>
                <a:gd name="connsiteX10" fmla="*/ 1087801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93783 h 1549706"/>
                <a:gd name="connsiteX4" fmla="*/ 18362 w 2210718"/>
                <a:gd name="connsiteY4" fmla="*/ 521465 h 1549706"/>
                <a:gd name="connsiteX5" fmla="*/ 29378 w 2210718"/>
                <a:gd name="connsiteY5" fmla="*/ 554515 h 1549706"/>
                <a:gd name="connsiteX6" fmla="*/ 0 w 2210718"/>
                <a:gd name="connsiteY6" fmla="*/ 861294 h 1549706"/>
                <a:gd name="connsiteX7" fmla="*/ 500321 w 2210718"/>
                <a:gd name="connsiteY7" fmla="*/ 810974 h 1549706"/>
                <a:gd name="connsiteX8" fmla="*/ 854553 w 2210718"/>
                <a:gd name="connsiteY8" fmla="*/ 1015732 h 1549706"/>
                <a:gd name="connsiteX9" fmla="*/ 1204109 w 2210718"/>
                <a:gd name="connsiteY9" fmla="*/ 1431791 h 1549706"/>
                <a:gd name="connsiteX10" fmla="*/ 1080657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91807 w 2210718"/>
                <a:gd name="connsiteY2" fmla="*/ 33050 h 1549706"/>
                <a:gd name="connsiteX3" fmla="*/ 128530 w 2210718"/>
                <a:gd name="connsiteY3" fmla="*/ 231870 h 1549706"/>
                <a:gd name="connsiteX4" fmla="*/ 18362 w 2210718"/>
                <a:gd name="connsiteY4" fmla="*/ 521465 h 1549706"/>
                <a:gd name="connsiteX5" fmla="*/ 29378 w 2210718"/>
                <a:gd name="connsiteY5" fmla="*/ 554515 h 1549706"/>
                <a:gd name="connsiteX6" fmla="*/ 0 w 2210718"/>
                <a:gd name="connsiteY6" fmla="*/ 861294 h 1549706"/>
                <a:gd name="connsiteX7" fmla="*/ 500321 w 2210718"/>
                <a:gd name="connsiteY7" fmla="*/ 810974 h 1549706"/>
                <a:gd name="connsiteX8" fmla="*/ 854553 w 2210718"/>
                <a:gd name="connsiteY8" fmla="*/ 1015732 h 1549706"/>
                <a:gd name="connsiteX9" fmla="*/ 1204109 w 2210718"/>
                <a:gd name="connsiteY9" fmla="*/ 1431791 h 1549706"/>
                <a:gd name="connsiteX10" fmla="*/ 1080657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 name="connsiteX0" fmla="*/ 40395 w 2210718"/>
                <a:gd name="connsiteY0" fmla="*/ 0 h 1549706"/>
                <a:gd name="connsiteX1" fmla="*/ 40395 w 2210718"/>
                <a:gd name="connsiteY1" fmla="*/ 0 h 1549706"/>
                <a:gd name="connsiteX2" fmla="*/ 75138 w 2210718"/>
                <a:gd name="connsiteY2" fmla="*/ 47338 h 1549706"/>
                <a:gd name="connsiteX3" fmla="*/ 128530 w 2210718"/>
                <a:gd name="connsiteY3" fmla="*/ 231870 h 1549706"/>
                <a:gd name="connsiteX4" fmla="*/ 18362 w 2210718"/>
                <a:gd name="connsiteY4" fmla="*/ 521465 h 1549706"/>
                <a:gd name="connsiteX5" fmla="*/ 29378 w 2210718"/>
                <a:gd name="connsiteY5" fmla="*/ 554515 h 1549706"/>
                <a:gd name="connsiteX6" fmla="*/ 0 w 2210718"/>
                <a:gd name="connsiteY6" fmla="*/ 861294 h 1549706"/>
                <a:gd name="connsiteX7" fmla="*/ 500321 w 2210718"/>
                <a:gd name="connsiteY7" fmla="*/ 810974 h 1549706"/>
                <a:gd name="connsiteX8" fmla="*/ 854553 w 2210718"/>
                <a:gd name="connsiteY8" fmla="*/ 1015732 h 1549706"/>
                <a:gd name="connsiteX9" fmla="*/ 1204109 w 2210718"/>
                <a:gd name="connsiteY9" fmla="*/ 1431791 h 1549706"/>
                <a:gd name="connsiteX10" fmla="*/ 1080657 w 2210718"/>
                <a:gd name="connsiteY10" fmla="*/ 1542361 h 1549706"/>
                <a:gd name="connsiteX11" fmla="*/ 1266940 w 2210718"/>
                <a:gd name="connsiteY11" fmla="*/ 1549706 h 1549706"/>
                <a:gd name="connsiteX12" fmla="*/ 1406487 w 2210718"/>
                <a:gd name="connsiteY12" fmla="*/ 1417503 h 1549706"/>
                <a:gd name="connsiteX13" fmla="*/ 1465244 w 2210718"/>
                <a:gd name="connsiteY13" fmla="*/ 1299990 h 1549706"/>
                <a:gd name="connsiteX14" fmla="*/ 1828800 w 2210718"/>
                <a:gd name="connsiteY14" fmla="*/ 1226544 h 1549706"/>
                <a:gd name="connsiteX15" fmla="*/ 2052810 w 2210718"/>
                <a:gd name="connsiteY15" fmla="*/ 1042930 h 1549706"/>
                <a:gd name="connsiteX16" fmla="*/ 2210718 w 2210718"/>
                <a:gd name="connsiteY16" fmla="*/ 844626 h 1549706"/>
                <a:gd name="connsiteX17" fmla="*/ 1869195 w 2210718"/>
                <a:gd name="connsiteY17" fmla="*/ 539826 h 1549706"/>
                <a:gd name="connsiteX18" fmla="*/ 1432193 w 2210718"/>
                <a:gd name="connsiteY18" fmla="*/ 337850 h 1549706"/>
                <a:gd name="connsiteX19" fmla="*/ 727113 w 2210718"/>
                <a:gd name="connsiteY19" fmla="*/ 143219 h 1549706"/>
                <a:gd name="connsiteX20" fmla="*/ 40395 w 2210718"/>
                <a:gd name="connsiteY20" fmla="*/ 0 h 154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10718" h="1549706">
                  <a:moveTo>
                    <a:pt x="40395" y="0"/>
                  </a:moveTo>
                  <a:lnTo>
                    <a:pt x="40395" y="0"/>
                  </a:lnTo>
                  <a:lnTo>
                    <a:pt x="75138" y="47338"/>
                  </a:lnTo>
                  <a:lnTo>
                    <a:pt x="128530" y="231870"/>
                  </a:lnTo>
                  <a:lnTo>
                    <a:pt x="18362" y="521465"/>
                  </a:lnTo>
                  <a:lnTo>
                    <a:pt x="29378" y="554515"/>
                  </a:lnTo>
                  <a:lnTo>
                    <a:pt x="0" y="861294"/>
                  </a:lnTo>
                  <a:lnTo>
                    <a:pt x="500321" y="810974"/>
                  </a:lnTo>
                  <a:lnTo>
                    <a:pt x="854553" y="1015732"/>
                  </a:lnTo>
                  <a:lnTo>
                    <a:pt x="1204109" y="1431791"/>
                  </a:lnTo>
                  <a:lnTo>
                    <a:pt x="1080657" y="1542361"/>
                  </a:lnTo>
                  <a:lnTo>
                    <a:pt x="1266940" y="1549706"/>
                  </a:lnTo>
                  <a:lnTo>
                    <a:pt x="1406487" y="1417503"/>
                  </a:lnTo>
                  <a:lnTo>
                    <a:pt x="1465244" y="1299990"/>
                  </a:lnTo>
                  <a:lnTo>
                    <a:pt x="1828800" y="1226544"/>
                  </a:lnTo>
                  <a:lnTo>
                    <a:pt x="2052810" y="1042930"/>
                  </a:lnTo>
                  <a:lnTo>
                    <a:pt x="2210718" y="844626"/>
                  </a:lnTo>
                  <a:lnTo>
                    <a:pt x="1869195" y="539826"/>
                  </a:lnTo>
                  <a:lnTo>
                    <a:pt x="1432193" y="337850"/>
                  </a:lnTo>
                  <a:lnTo>
                    <a:pt x="727113" y="143219"/>
                  </a:lnTo>
                  <a:lnTo>
                    <a:pt x="40395" y="0"/>
                  </a:lnTo>
                  <a:close/>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TextBox 23">
              <a:extLst>
                <a:ext uri="{FF2B5EF4-FFF2-40B4-BE49-F238E27FC236}">
                  <a16:creationId xmlns:a16="http://schemas.microsoft.com/office/drawing/2014/main" id="{5C17036E-E73B-DCFD-278D-C7B1628568E4}"/>
                </a:ext>
              </a:extLst>
            </p:cNvPr>
            <p:cNvSpPr txBox="1"/>
            <p:nvPr/>
          </p:nvSpPr>
          <p:spPr>
            <a:xfrm>
              <a:off x="8965554" y="3189031"/>
              <a:ext cx="817047" cy="299480"/>
            </a:xfrm>
            <a:prstGeom prst="rect">
              <a:avLst/>
            </a:prstGeom>
            <a:noFill/>
          </p:spPr>
          <p:txBody>
            <a:bodyPr wrap="none" rtlCol="0">
              <a:spAutoFit/>
            </a:bodyPr>
            <a:lstStyle/>
            <a:p>
              <a:r>
                <a:rPr lang="en-US" sz="1600" dirty="0">
                  <a:solidFill>
                    <a:srgbClr val="00FFFF"/>
                  </a:solidFill>
                  <a:latin typeface="Arial" panose="020B0604020202020204" pitchFamily="34" charset="0"/>
                </a:rPr>
                <a:t>Subtidal</a:t>
              </a:r>
            </a:p>
          </p:txBody>
        </p:sp>
      </p:grpSp>
      <p:grpSp>
        <p:nvGrpSpPr>
          <p:cNvPr id="17" name="Group 16">
            <a:extLst>
              <a:ext uri="{FF2B5EF4-FFF2-40B4-BE49-F238E27FC236}">
                <a16:creationId xmlns:a16="http://schemas.microsoft.com/office/drawing/2014/main" id="{B2BC3B5C-841D-F49D-31D0-145B313B01A4}"/>
              </a:ext>
            </a:extLst>
          </p:cNvPr>
          <p:cNvGrpSpPr/>
          <p:nvPr/>
        </p:nvGrpSpPr>
        <p:grpSpPr>
          <a:xfrm>
            <a:off x="2272334" y="5182852"/>
            <a:ext cx="7647332" cy="975561"/>
            <a:chOff x="742950" y="5182852"/>
            <a:chExt cx="7647332" cy="975561"/>
          </a:xfrm>
        </p:grpSpPr>
        <p:sp>
          <p:nvSpPr>
            <p:cNvPr id="14" name="Rectangle 13">
              <a:extLst>
                <a:ext uri="{FF2B5EF4-FFF2-40B4-BE49-F238E27FC236}">
                  <a16:creationId xmlns:a16="http://schemas.microsoft.com/office/drawing/2014/main" id="{F8B5E7B4-ABC0-6FEF-3197-7DEE16D3CA39}"/>
                </a:ext>
              </a:extLst>
            </p:cNvPr>
            <p:cNvSpPr/>
            <p:nvPr/>
          </p:nvSpPr>
          <p:spPr>
            <a:xfrm>
              <a:off x="889473" y="5340604"/>
              <a:ext cx="7500809" cy="817809"/>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5" name="Picture 14" descr="Shape&#10;&#10;Description automatically generated">
              <a:extLst>
                <a:ext uri="{FF2B5EF4-FFF2-40B4-BE49-F238E27FC236}">
                  <a16:creationId xmlns:a16="http://schemas.microsoft.com/office/drawing/2014/main" id="{4F1EF2CB-FF94-169E-2EE2-A0C963A5DEE6}"/>
                </a:ext>
              </a:extLst>
            </p:cNvPr>
            <p:cNvPicPr>
              <a:picLocks noChangeAspect="1"/>
            </p:cNvPicPr>
            <p:nvPr/>
          </p:nvPicPr>
          <p:blipFill>
            <a:blip r:embed="rId4"/>
            <a:stretch>
              <a:fillRect/>
            </a:stretch>
          </p:blipFill>
          <p:spPr>
            <a:xfrm>
              <a:off x="742950" y="5182852"/>
              <a:ext cx="1546295" cy="876300"/>
            </a:xfrm>
            <a:prstGeom prst="rect">
              <a:avLst/>
            </a:prstGeom>
          </p:spPr>
        </p:pic>
        <p:sp>
          <p:nvSpPr>
            <p:cNvPr id="16" name="TextBox 15">
              <a:extLst>
                <a:ext uri="{FF2B5EF4-FFF2-40B4-BE49-F238E27FC236}">
                  <a16:creationId xmlns:a16="http://schemas.microsoft.com/office/drawing/2014/main" id="{8420F535-9909-4878-37A2-6CBEBB81DFCB}"/>
                </a:ext>
              </a:extLst>
            </p:cNvPr>
            <p:cNvSpPr txBox="1"/>
            <p:nvPr/>
          </p:nvSpPr>
          <p:spPr>
            <a:xfrm>
              <a:off x="742950" y="5385005"/>
              <a:ext cx="140777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5" name="TextBox 4">
            <a:extLst>
              <a:ext uri="{FF2B5EF4-FFF2-40B4-BE49-F238E27FC236}">
                <a16:creationId xmlns:a16="http://schemas.microsoft.com/office/drawing/2014/main" id="{7D6FEA54-B4CB-01E5-EC2F-A9A0D7574DB0}"/>
              </a:ext>
            </a:extLst>
          </p:cNvPr>
          <p:cNvSpPr txBox="1"/>
          <p:nvPr/>
        </p:nvSpPr>
        <p:spPr>
          <a:xfrm>
            <a:off x="425836" y="6215654"/>
            <a:ext cx="7774694"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CSM: conceptual site model</a:t>
            </a:r>
          </a:p>
        </p:txBody>
      </p:sp>
      <p:sp>
        <p:nvSpPr>
          <p:cNvPr id="6" name="TextBox 5">
            <a:extLst>
              <a:ext uri="{FF2B5EF4-FFF2-40B4-BE49-F238E27FC236}">
                <a16:creationId xmlns:a16="http://schemas.microsoft.com/office/drawing/2014/main" id="{2B222794-7A96-E22C-AA5C-1ACA0EA896D5}"/>
              </a:ext>
            </a:extLst>
          </p:cNvPr>
          <p:cNvSpPr txBox="1"/>
          <p:nvPr/>
        </p:nvSpPr>
        <p:spPr>
          <a:xfrm>
            <a:off x="7405552" y="4591509"/>
            <a:ext cx="4492341" cy="307777"/>
          </a:xfrm>
          <a:prstGeom prst="rect">
            <a:avLst/>
          </a:prstGeom>
          <a:noFill/>
        </p:spPr>
        <p:txBody>
          <a:bodyPr wrap="square" rtlCol="0">
            <a:spAutoFit/>
          </a:bodyPr>
          <a:lstStyle/>
          <a:p>
            <a:r>
              <a:rPr lang="en-US" sz="1200" dirty="0">
                <a:solidFill>
                  <a:schemeClr val="bg2">
                    <a:lumMod val="50000"/>
                  </a:schemeClr>
                </a:solidFill>
                <a:latin typeface="Arial Narrow" panose="020B0606020202030204" pitchFamily="34" charset="0"/>
              </a:rPr>
              <a:t>(Source: Esri, Maxar, Earthstar Geographics, and the GIS User Community</a:t>
            </a:r>
            <a:r>
              <a:rPr lang="en-US" sz="1400" dirty="0">
                <a:solidFill>
                  <a:schemeClr val="bg2">
                    <a:lumMod val="50000"/>
                  </a:schemeClr>
                </a:solidFill>
                <a:latin typeface="Arial Narrow" panose="020B0606020202030204" pitchFamily="34" charset="0"/>
              </a:rPr>
              <a:t>)</a:t>
            </a:r>
          </a:p>
        </p:txBody>
      </p:sp>
    </p:spTree>
    <p:extLst>
      <p:ext uri="{BB962C8B-B14F-4D97-AF65-F5344CB8AC3E}">
        <p14:creationId xmlns:p14="http://schemas.microsoft.com/office/powerpoint/2010/main" val="1742544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Selecting a SWAC Method </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838200" y="1623722"/>
            <a:ext cx="8662416" cy="4351338"/>
          </a:xfrm>
        </p:spPr>
        <p:txBody>
          <a:bodyPr vert="horz" lIns="91440" tIns="45720" rIns="91440" bIns="45720" rtlCol="0" anchor="t">
            <a:normAutofit/>
          </a:bodyPr>
          <a:lstStyle/>
          <a:p>
            <a:pPr marL="233045" indent="-233045"/>
            <a:r>
              <a:rPr lang="en-US" dirty="0">
                <a:latin typeface="Arial"/>
                <a:cs typeface="Arial"/>
              </a:rPr>
              <a:t>Factors to consider</a:t>
            </a:r>
          </a:p>
          <a:p>
            <a:pPr lvl="1">
              <a:spcBef>
                <a:spcPts val="1000"/>
              </a:spcBef>
            </a:pPr>
            <a:r>
              <a:rPr lang="en-US" dirty="0"/>
              <a:t>Site size and complexity</a:t>
            </a:r>
          </a:p>
          <a:p>
            <a:pPr lvl="1">
              <a:spcBef>
                <a:spcPts val="1000"/>
              </a:spcBef>
            </a:pPr>
            <a:r>
              <a:rPr lang="en-US" dirty="0"/>
              <a:t>Uncertainty – is answer obvious, or will method selection affect outcome </a:t>
            </a:r>
          </a:p>
          <a:p>
            <a:pPr lvl="1">
              <a:spcBef>
                <a:spcPts val="1000"/>
              </a:spcBef>
            </a:pPr>
            <a:r>
              <a:rPr lang="en-US" dirty="0"/>
              <a:t>Technical factors (e.g., data density and distribution)</a:t>
            </a:r>
          </a:p>
          <a:p>
            <a:pPr lvl="1">
              <a:spcBef>
                <a:spcPts val="1000"/>
              </a:spcBef>
            </a:pPr>
            <a:r>
              <a:rPr lang="en-US" dirty="0"/>
              <a:t>Other considerations (cost, schedule, regulator input) </a:t>
            </a:r>
          </a:p>
          <a:p>
            <a:pPr marL="457200" indent="-457200">
              <a:buFont typeface="Arial" panose="020B0604020202020204" pitchFamily="34" charset="0"/>
              <a:buChar char="•"/>
            </a:pPr>
            <a:endParaRPr lang="en-US" dirty="0"/>
          </a:p>
        </p:txBody>
      </p:sp>
      <p:grpSp>
        <p:nvGrpSpPr>
          <p:cNvPr id="18" name="Group 17">
            <a:extLst>
              <a:ext uri="{FF2B5EF4-FFF2-40B4-BE49-F238E27FC236}">
                <a16:creationId xmlns:a16="http://schemas.microsoft.com/office/drawing/2014/main" id="{E62D2B0A-053C-8E87-6C1F-AE50EA46384A}"/>
              </a:ext>
            </a:extLst>
          </p:cNvPr>
          <p:cNvGrpSpPr/>
          <p:nvPr/>
        </p:nvGrpSpPr>
        <p:grpSpPr>
          <a:xfrm>
            <a:off x="2874554" y="4766782"/>
            <a:ext cx="6442892" cy="934992"/>
            <a:chOff x="2272334" y="4469620"/>
            <a:chExt cx="6442892" cy="934992"/>
          </a:xfrm>
        </p:grpSpPr>
        <p:sp>
          <p:nvSpPr>
            <p:cNvPr id="11" name="TextBox 10">
              <a:extLst>
                <a:ext uri="{FF2B5EF4-FFF2-40B4-BE49-F238E27FC236}">
                  <a16:creationId xmlns:a16="http://schemas.microsoft.com/office/drawing/2014/main" id="{AA710CF7-1FEB-37B4-B2B3-D5B3AB9AD10A}"/>
                </a:ext>
              </a:extLst>
            </p:cNvPr>
            <p:cNvSpPr txBox="1"/>
            <p:nvPr/>
          </p:nvSpPr>
          <p:spPr>
            <a:xfrm>
              <a:off x="3818629" y="4671773"/>
              <a:ext cx="4896596" cy="646331"/>
            </a:xfrm>
            <a:prstGeom prst="rect">
              <a:avLst/>
            </a:prstGeom>
            <a:noFill/>
          </p:spPr>
          <p:txBody>
            <a:bodyPr wrap="square" rtlCol="0">
              <a:spAutoFit/>
            </a:bodyPr>
            <a:lstStyle/>
            <a:p>
              <a:r>
                <a:rPr lang="en-US" b="1" dirty="0">
                  <a:solidFill>
                    <a:srgbClr val="007BDA"/>
                  </a:solidFill>
                  <a:latin typeface="Arial" panose="020B0604020202020204" pitchFamily="34" charset="0"/>
                  <a:cs typeface="Arial" panose="020B0604020202020204" pitchFamily="34" charset="0"/>
                </a:rPr>
                <a:t>Consult with experts in geospatial analysis when selecting a SWAC method.</a:t>
              </a:r>
            </a:p>
          </p:txBody>
        </p:sp>
        <p:grpSp>
          <p:nvGrpSpPr>
            <p:cNvPr id="17" name="Group 16">
              <a:extLst>
                <a:ext uri="{FF2B5EF4-FFF2-40B4-BE49-F238E27FC236}">
                  <a16:creationId xmlns:a16="http://schemas.microsoft.com/office/drawing/2014/main" id="{7ADA5EE4-B8C3-90D6-2811-F7802183CF8D}"/>
                </a:ext>
              </a:extLst>
            </p:cNvPr>
            <p:cNvGrpSpPr/>
            <p:nvPr/>
          </p:nvGrpSpPr>
          <p:grpSpPr>
            <a:xfrm>
              <a:off x="2272334" y="4469620"/>
              <a:ext cx="6442892" cy="934992"/>
              <a:chOff x="2272334" y="4469620"/>
              <a:chExt cx="6442892" cy="934992"/>
            </a:xfrm>
          </p:grpSpPr>
          <p:sp>
            <p:nvSpPr>
              <p:cNvPr id="13" name="Rectangle 12">
                <a:extLst>
                  <a:ext uri="{FF2B5EF4-FFF2-40B4-BE49-F238E27FC236}">
                    <a16:creationId xmlns:a16="http://schemas.microsoft.com/office/drawing/2014/main" id="{050541FA-4DE2-72FE-1D6F-7D02F39CDC2A}"/>
                  </a:ext>
                </a:extLst>
              </p:cNvPr>
              <p:cNvSpPr/>
              <p:nvPr/>
            </p:nvSpPr>
            <p:spPr>
              <a:xfrm>
                <a:off x="2418858" y="4627372"/>
                <a:ext cx="6296368" cy="777240"/>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4" name="Picture 13" descr="Shape&#10;&#10;Description automatically generated">
                <a:extLst>
                  <a:ext uri="{FF2B5EF4-FFF2-40B4-BE49-F238E27FC236}">
                    <a16:creationId xmlns:a16="http://schemas.microsoft.com/office/drawing/2014/main" id="{3F0E53A8-C823-FE00-0843-550253677E56}"/>
                  </a:ext>
                </a:extLst>
              </p:cNvPr>
              <p:cNvPicPr>
                <a:picLocks noChangeAspect="1"/>
              </p:cNvPicPr>
              <p:nvPr/>
            </p:nvPicPr>
            <p:blipFill>
              <a:blip r:embed="rId3"/>
              <a:stretch>
                <a:fillRect/>
              </a:stretch>
            </p:blipFill>
            <p:spPr>
              <a:xfrm>
                <a:off x="2272334" y="4469620"/>
                <a:ext cx="1546295" cy="876300"/>
              </a:xfrm>
              <a:prstGeom prst="rect">
                <a:avLst/>
              </a:prstGeom>
            </p:spPr>
          </p:pic>
          <p:sp>
            <p:nvSpPr>
              <p:cNvPr id="15" name="TextBox 14">
                <a:extLst>
                  <a:ext uri="{FF2B5EF4-FFF2-40B4-BE49-F238E27FC236}">
                    <a16:creationId xmlns:a16="http://schemas.microsoft.com/office/drawing/2014/main" id="{BF572211-6AA4-C21C-6C9A-16FCA6D94B17}"/>
                  </a:ext>
                </a:extLst>
              </p:cNvPr>
              <p:cNvSpPr txBox="1"/>
              <p:nvPr/>
            </p:nvSpPr>
            <p:spPr>
              <a:xfrm>
                <a:off x="2272334" y="4671773"/>
                <a:ext cx="140777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grpSp>
    </p:spTree>
    <p:extLst>
      <p:ext uri="{BB962C8B-B14F-4D97-AF65-F5344CB8AC3E}">
        <p14:creationId xmlns:p14="http://schemas.microsoft.com/office/powerpoint/2010/main" val="22591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sz="3000" dirty="0"/>
              <a:t>Weighted Polygons – Definition</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6684264" y="1623722"/>
            <a:ext cx="4887975" cy="4351338"/>
          </a:xfrm>
        </p:spPr>
        <p:txBody>
          <a:bodyPr>
            <a:normAutofit/>
          </a:bodyPr>
          <a:lstStyle/>
          <a:p>
            <a:r>
              <a:rPr lang="en-US" dirty="0"/>
              <a:t>Thiessen polygon boundaries define area that is closest to each point relative to all other points</a:t>
            </a:r>
          </a:p>
          <a:p>
            <a:r>
              <a:rPr lang="en-US" dirty="0"/>
              <a:t>Boundaries are mathematically defined by perpendicular bisectors of lines between all points</a:t>
            </a:r>
          </a:p>
        </p:txBody>
      </p:sp>
      <p:pic>
        <p:nvPicPr>
          <p:cNvPr id="8" name="Picture 7">
            <a:extLst>
              <a:ext uri="{FF2B5EF4-FFF2-40B4-BE49-F238E27FC236}">
                <a16:creationId xmlns:a16="http://schemas.microsoft.com/office/drawing/2014/main" id="{543699CC-36E1-E8C8-E983-56A01C233E44}"/>
              </a:ext>
            </a:extLst>
          </p:cNvPr>
          <p:cNvPicPr>
            <a:picLocks noChangeAspect="1"/>
          </p:cNvPicPr>
          <p:nvPr/>
        </p:nvPicPr>
        <p:blipFill>
          <a:blip r:embed="rId3"/>
          <a:srcRect/>
          <a:stretch/>
        </p:blipFill>
        <p:spPr>
          <a:xfrm>
            <a:off x="404214" y="1730139"/>
            <a:ext cx="5864049" cy="4000614"/>
          </a:xfrm>
          <a:prstGeom prst="rect">
            <a:avLst/>
          </a:prstGeom>
          <a:ln w="9525">
            <a:solidFill>
              <a:schemeClr val="bg2">
                <a:lumMod val="90000"/>
              </a:schemeClr>
            </a:solidFill>
          </a:ln>
        </p:spPr>
      </p:pic>
      <p:sp>
        <p:nvSpPr>
          <p:cNvPr id="5" name="TextBox 4">
            <a:extLst>
              <a:ext uri="{FF2B5EF4-FFF2-40B4-BE49-F238E27FC236}">
                <a16:creationId xmlns:a16="http://schemas.microsoft.com/office/drawing/2014/main" id="{B8A97EBC-D6EA-42F8-E91A-C0182CC1E11E}"/>
              </a:ext>
            </a:extLst>
          </p:cNvPr>
          <p:cNvSpPr txBox="1"/>
          <p:nvPr/>
        </p:nvSpPr>
        <p:spPr>
          <a:xfrm rot="609092">
            <a:off x="3244972" y="1905772"/>
            <a:ext cx="1159292" cy="369332"/>
          </a:xfrm>
          <a:prstGeom prst="rect">
            <a:avLst/>
          </a:prstGeom>
          <a:noFill/>
        </p:spPr>
        <p:txBody>
          <a:bodyPr wrap="none" rtlCol="0">
            <a:spAutoFit/>
          </a:bodyPr>
          <a:lstStyle/>
          <a:p>
            <a:r>
              <a:rPr lang="en-US" dirty="0">
                <a:latin typeface="Arial" panose="020B0604020202020204" pitchFamily="34" charset="0"/>
              </a:rPr>
              <a:t>Shoreline</a:t>
            </a:r>
          </a:p>
        </p:txBody>
      </p:sp>
      <p:sp>
        <p:nvSpPr>
          <p:cNvPr id="6" name="TextBox 5">
            <a:extLst>
              <a:ext uri="{FF2B5EF4-FFF2-40B4-BE49-F238E27FC236}">
                <a16:creationId xmlns:a16="http://schemas.microsoft.com/office/drawing/2014/main" id="{6F58B584-99ED-D78F-ACAD-462AB5BCB70B}"/>
              </a:ext>
            </a:extLst>
          </p:cNvPr>
          <p:cNvSpPr txBox="1"/>
          <p:nvPr/>
        </p:nvSpPr>
        <p:spPr>
          <a:xfrm>
            <a:off x="319588" y="4733130"/>
            <a:ext cx="1620957" cy="646331"/>
          </a:xfrm>
          <a:prstGeom prst="rect">
            <a:avLst/>
          </a:prstGeom>
          <a:noFill/>
        </p:spPr>
        <p:txBody>
          <a:bodyPr wrap="none" rtlCol="0">
            <a:spAutoFit/>
          </a:bodyPr>
          <a:lstStyle/>
          <a:p>
            <a:pPr algn="ctr"/>
            <a:r>
              <a:rPr lang="en-US" dirty="0">
                <a:latin typeface="Arial" panose="020B0604020202020204" pitchFamily="34" charset="0"/>
              </a:rPr>
              <a:t>Nearshore</a:t>
            </a:r>
          </a:p>
          <a:p>
            <a:pPr algn="ctr"/>
            <a:r>
              <a:rPr lang="en-US" dirty="0">
                <a:latin typeface="Arial" panose="020B0604020202020204" pitchFamily="34" charset="0"/>
              </a:rPr>
              <a:t>Sediment Site</a:t>
            </a:r>
          </a:p>
        </p:txBody>
      </p:sp>
      <p:cxnSp>
        <p:nvCxnSpPr>
          <p:cNvPr id="7" name="Straight Arrow Connector 6">
            <a:extLst>
              <a:ext uri="{FF2B5EF4-FFF2-40B4-BE49-F238E27FC236}">
                <a16:creationId xmlns:a16="http://schemas.microsoft.com/office/drawing/2014/main" id="{DDFA6168-8910-4392-016D-46085ACA597E}"/>
              </a:ext>
            </a:extLst>
          </p:cNvPr>
          <p:cNvCxnSpPr>
            <a:cxnSpLocks/>
          </p:cNvCxnSpPr>
          <p:nvPr/>
        </p:nvCxnSpPr>
        <p:spPr>
          <a:xfrm flipV="1">
            <a:off x="1676400" y="4756818"/>
            <a:ext cx="208668" cy="119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7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14905"/>
            <a:ext cx="9760039" cy="549275"/>
          </a:xfrm>
        </p:spPr>
        <p:txBody>
          <a:bodyPr/>
          <a:lstStyle/>
          <a:p>
            <a:r>
              <a:rPr lang="en-US" sz="3000" dirty="0"/>
              <a:t>Weighted Polygons – Advantages and Limitations</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6448801" y="1340019"/>
            <a:ext cx="5100724" cy="4351338"/>
          </a:xfrm>
        </p:spPr>
        <p:txBody>
          <a:bodyPr>
            <a:normAutofit/>
          </a:bodyPr>
          <a:lstStyle/>
          <a:p>
            <a:r>
              <a:rPr lang="en-US" sz="3200" dirty="0"/>
              <a:t>Advantages</a:t>
            </a:r>
          </a:p>
          <a:p>
            <a:pPr lvl="1">
              <a:spcBef>
                <a:spcPts val="1000"/>
              </a:spcBef>
            </a:pPr>
            <a:r>
              <a:rPr lang="en-US" sz="2800" dirty="0"/>
              <a:t>Network easy to construct in GIS</a:t>
            </a:r>
          </a:p>
          <a:p>
            <a:pPr lvl="1">
              <a:spcBef>
                <a:spcPts val="1000"/>
              </a:spcBef>
            </a:pPr>
            <a:r>
              <a:rPr lang="en-US" sz="2800" dirty="0"/>
              <a:t>Easy to understand</a:t>
            </a:r>
          </a:p>
          <a:p>
            <a:r>
              <a:rPr lang="en-US" sz="3200" dirty="0"/>
              <a:t>Limitations</a:t>
            </a:r>
          </a:p>
          <a:p>
            <a:pPr lvl="1">
              <a:spcBef>
                <a:spcPts val="1000"/>
              </a:spcBef>
            </a:pPr>
            <a:r>
              <a:rPr lang="en-US" sz="2800" dirty="0"/>
              <a:t>Based solely on sample distribution</a:t>
            </a:r>
          </a:p>
          <a:p>
            <a:pPr lvl="1">
              <a:spcBef>
                <a:spcPts val="1000"/>
              </a:spcBef>
            </a:pPr>
            <a:r>
              <a:rPr lang="en-US" sz="2800" dirty="0"/>
              <a:t>No estimate of uncertainty</a:t>
            </a:r>
          </a:p>
        </p:txBody>
      </p:sp>
      <p:sp>
        <p:nvSpPr>
          <p:cNvPr id="10" name="TextBox 9">
            <a:extLst>
              <a:ext uri="{FF2B5EF4-FFF2-40B4-BE49-F238E27FC236}">
                <a16:creationId xmlns:a16="http://schemas.microsoft.com/office/drawing/2014/main" id="{B9EF3149-F3BB-132A-FD04-43D53118CD4E}"/>
              </a:ext>
            </a:extLst>
          </p:cNvPr>
          <p:cNvSpPr txBox="1"/>
          <p:nvPr/>
        </p:nvSpPr>
        <p:spPr>
          <a:xfrm>
            <a:off x="236565" y="5857553"/>
            <a:ext cx="987771"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(Navy 2016)</a:t>
            </a:r>
          </a:p>
        </p:txBody>
      </p:sp>
      <p:sp>
        <p:nvSpPr>
          <p:cNvPr id="5" name="TextBox 1">
            <a:extLst>
              <a:ext uri="{FF2B5EF4-FFF2-40B4-BE49-F238E27FC236}">
                <a16:creationId xmlns:a16="http://schemas.microsoft.com/office/drawing/2014/main" id="{893F9A41-7099-3ACC-EAF0-9BF7C786112F}"/>
              </a:ext>
            </a:extLst>
          </p:cNvPr>
          <p:cNvSpPr txBox="1"/>
          <p:nvPr/>
        </p:nvSpPr>
        <p:spPr>
          <a:xfrm>
            <a:off x="429768" y="6210479"/>
            <a:ext cx="3761553"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GIS: geographic information system</a:t>
            </a:r>
          </a:p>
        </p:txBody>
      </p:sp>
      <p:pic>
        <p:nvPicPr>
          <p:cNvPr id="15" name="Picture 14">
            <a:extLst>
              <a:ext uri="{FF2B5EF4-FFF2-40B4-BE49-F238E27FC236}">
                <a16:creationId xmlns:a16="http://schemas.microsoft.com/office/drawing/2014/main" id="{0B9945F7-450F-62D1-1F1D-8B855C5AE7E3}"/>
              </a:ext>
            </a:extLst>
          </p:cNvPr>
          <p:cNvPicPr>
            <a:picLocks noChangeAspect="1"/>
          </p:cNvPicPr>
          <p:nvPr/>
        </p:nvPicPr>
        <p:blipFill>
          <a:blip r:embed="rId3"/>
          <a:stretch>
            <a:fillRect/>
          </a:stretch>
        </p:blipFill>
        <p:spPr>
          <a:xfrm>
            <a:off x="350217" y="1340018"/>
            <a:ext cx="5866571" cy="4546431"/>
          </a:xfrm>
          <a:prstGeom prst="rect">
            <a:avLst/>
          </a:prstGeom>
          <a:ln>
            <a:solidFill>
              <a:schemeClr val="bg2">
                <a:lumMod val="90000"/>
              </a:schemeClr>
            </a:solidFill>
          </a:ln>
        </p:spPr>
      </p:pic>
      <p:pic>
        <p:nvPicPr>
          <p:cNvPr id="17" name="Picture 16">
            <a:extLst>
              <a:ext uri="{FF2B5EF4-FFF2-40B4-BE49-F238E27FC236}">
                <a16:creationId xmlns:a16="http://schemas.microsoft.com/office/drawing/2014/main" id="{FB150936-19CB-91C8-8551-DF325D074ECA}"/>
              </a:ext>
            </a:extLst>
          </p:cNvPr>
          <p:cNvPicPr>
            <a:picLocks noChangeAspect="1"/>
          </p:cNvPicPr>
          <p:nvPr/>
        </p:nvPicPr>
        <p:blipFill rotWithShape="1">
          <a:blip r:embed="rId4"/>
          <a:srcRect r="3720"/>
          <a:stretch/>
        </p:blipFill>
        <p:spPr>
          <a:xfrm>
            <a:off x="410718" y="5257801"/>
            <a:ext cx="2611615" cy="548774"/>
          </a:xfrm>
          <a:prstGeom prst="rect">
            <a:avLst/>
          </a:prstGeom>
          <a:ln>
            <a:solidFill>
              <a:schemeClr val="bg2">
                <a:lumMod val="90000"/>
              </a:schemeClr>
            </a:solidFill>
          </a:ln>
        </p:spPr>
      </p:pic>
    </p:spTree>
    <p:extLst>
      <p:ext uri="{BB962C8B-B14F-4D97-AF65-F5344CB8AC3E}">
        <p14:creationId xmlns:p14="http://schemas.microsoft.com/office/powerpoint/2010/main" val="246233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61BCA6-7BBE-A538-211D-D822AEB17901}"/>
              </a:ext>
            </a:extLst>
          </p:cNvPr>
          <p:cNvSpPr>
            <a:spLocks noGrp="1"/>
          </p:cNvSpPr>
          <p:nvPr>
            <p:ph type="title"/>
          </p:nvPr>
        </p:nvSpPr>
        <p:spPr/>
        <p:txBody>
          <a:bodyPr/>
          <a:lstStyle/>
          <a:p>
            <a:r>
              <a:rPr lang="en-US" dirty="0"/>
              <a:t>Disclaimer</a:t>
            </a:r>
          </a:p>
        </p:txBody>
      </p:sp>
      <p:sp>
        <p:nvSpPr>
          <p:cNvPr id="6" name="Content Placeholder 3">
            <a:extLst>
              <a:ext uri="{FF2B5EF4-FFF2-40B4-BE49-F238E27FC236}">
                <a16:creationId xmlns:a16="http://schemas.microsoft.com/office/drawing/2014/main" id="{D08B15A7-F957-58AD-CF26-E47ED50EE05F}"/>
              </a:ext>
            </a:extLst>
          </p:cNvPr>
          <p:cNvSpPr txBox="1">
            <a:spLocks/>
          </p:cNvSpPr>
          <p:nvPr/>
        </p:nvSpPr>
        <p:spPr>
          <a:xfrm>
            <a:off x="838200" y="1623722"/>
            <a:ext cx="10515600" cy="4777078"/>
          </a:xfrm>
          <a:prstGeom prst="rect">
            <a:avLst/>
          </a:prstGeom>
        </p:spPr>
        <p:txBody>
          <a:bodyPr vert="horz" lIns="91440" tIns="45720" rIns="91440" bIns="45720" rtlCol="0">
            <a:normAutofit/>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This seminar is intended to be informational and does not indicate endorsement of a particular product(s) or technology by the Department of Defense or NAVFAC EXWC, nor should the presentation be construed as reflecting the official policy or position of any of those agencies. Mention of specific product names, vendors, or source or information, trademarks, or manufacturers is for informational purposes only and does not constitute an endorsement or recommendation by the Department of Defense or NAVFAC EXWC. Although every attempt is made to provide reliable and accurate information, there is no warranty or representation as to the accuracy, adequacy, efficiency, or applicability of any product or technology discussed or mentioned during the seminar, including the suitability of any product or technology for a particular purpose. </a:t>
            </a:r>
          </a:p>
        </p:txBody>
      </p:sp>
    </p:spTree>
    <p:extLst>
      <p:ext uri="{BB962C8B-B14F-4D97-AF65-F5344CB8AC3E}">
        <p14:creationId xmlns:p14="http://schemas.microsoft.com/office/powerpoint/2010/main" val="408006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7">
            <a:extLst>
              <a:ext uri="{FF2B5EF4-FFF2-40B4-BE49-F238E27FC236}">
                <a16:creationId xmlns:a16="http://schemas.microsoft.com/office/drawing/2014/main" id="{12F4F08E-1997-DE6B-CCFA-A751393D3444}"/>
              </a:ext>
            </a:extLst>
          </p:cNvPr>
          <p:cNvGraphicFramePr>
            <a:graphicFrameLocks noGrp="1"/>
          </p:cNvGraphicFramePr>
          <p:nvPr>
            <p:extLst>
              <p:ext uri="{D42A27DB-BD31-4B8C-83A1-F6EECF244321}">
                <p14:modId xmlns:p14="http://schemas.microsoft.com/office/powerpoint/2010/main" val="2150235619"/>
              </p:ext>
            </p:extLst>
          </p:nvPr>
        </p:nvGraphicFramePr>
        <p:xfrm>
          <a:off x="411082" y="1547231"/>
          <a:ext cx="4443984" cy="4937760"/>
        </p:xfrm>
        <a:graphic>
          <a:graphicData uri="http://schemas.openxmlformats.org/drawingml/2006/table">
            <a:tbl>
              <a:tblPr firstRow="1" bandRow="1">
                <a:tableStyleId>{2A488322-F2BA-4B5B-9748-0D474271808F}</a:tableStyleId>
              </a:tblPr>
              <a:tblGrid>
                <a:gridCol w="887353">
                  <a:extLst>
                    <a:ext uri="{9D8B030D-6E8A-4147-A177-3AD203B41FA5}">
                      <a16:colId xmlns:a16="http://schemas.microsoft.com/office/drawing/2014/main" val="284006375"/>
                    </a:ext>
                  </a:extLst>
                </a:gridCol>
                <a:gridCol w="1256697">
                  <a:extLst>
                    <a:ext uri="{9D8B030D-6E8A-4147-A177-3AD203B41FA5}">
                      <a16:colId xmlns:a16="http://schemas.microsoft.com/office/drawing/2014/main" val="3193861683"/>
                    </a:ext>
                  </a:extLst>
                </a:gridCol>
                <a:gridCol w="2299934">
                  <a:extLst>
                    <a:ext uri="{9D8B030D-6E8A-4147-A177-3AD203B41FA5}">
                      <a16:colId xmlns:a16="http://schemas.microsoft.com/office/drawing/2014/main" val="1186259282"/>
                    </a:ext>
                  </a:extLst>
                </a:gridCol>
              </a:tblGrid>
              <a:tr h="192707">
                <a:tc>
                  <a:txBody>
                    <a:bodyPr/>
                    <a:lstStyle/>
                    <a:p>
                      <a:pPr algn="ctr"/>
                      <a:r>
                        <a:rPr lang="en-US" sz="1600" dirty="0">
                          <a:latin typeface="Arial" panose="020B0604020202020204" pitchFamily="34" charset="0"/>
                          <a:cs typeface="Arial" panose="020B0604020202020204" pitchFamily="34" charset="0"/>
                        </a:rPr>
                        <a:t>COC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(µg/kg)</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Percent of </a:t>
                      </a:r>
                    </a:p>
                    <a:p>
                      <a:pPr algn="ctr"/>
                      <a:r>
                        <a:rPr lang="en-US" sz="1600" dirty="0">
                          <a:latin typeface="Arial" panose="020B0604020202020204" pitchFamily="34" charset="0"/>
                          <a:cs typeface="Arial" panose="020B0604020202020204" pitchFamily="34" charset="0"/>
                        </a:rPr>
                        <a:t>Total Area</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Area-adjusted</a:t>
                      </a:r>
                    </a:p>
                    <a:p>
                      <a:pPr algn="ctr"/>
                      <a:r>
                        <a:rPr lang="en-US" sz="1600" dirty="0">
                          <a:latin typeface="Arial" panose="020B0604020202020204" pitchFamily="34" charset="0"/>
                          <a:cs typeface="Arial" panose="020B0604020202020204" pitchFamily="34" charset="0"/>
                        </a:rPr>
                        <a:t>Concentration (µg/kg)</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extLst>
                  <a:ext uri="{0D108BD9-81ED-4DB2-BD59-A6C34878D82A}">
                    <a16:rowId xmlns:a16="http://schemas.microsoft.com/office/drawing/2014/main" val="2775693615"/>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3,500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157</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912324252"/>
                  </a:ext>
                </a:extLst>
              </a:tr>
              <a:tr h="25546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2,500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139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31065280"/>
                  </a:ext>
                </a:extLst>
              </a:tr>
              <a:tr h="12839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900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3.3%</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29.9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870857"/>
                  </a:ext>
                </a:extLst>
              </a:tr>
              <a:tr h="20974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31.1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5987635"/>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73.9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38192053"/>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44913567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17.9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331059228"/>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13.2%</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33.0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733677622"/>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19.4%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38.8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92706949"/>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11.7</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00988528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5.06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23839927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16.1%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7.26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656067441"/>
                  </a:ext>
                </a:extLst>
              </a:tr>
              <a:tr h="318212">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Total</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100</a:t>
                      </a:r>
                      <a:r>
                        <a:rPr lang="en-US" sz="1600" dirty="0">
                          <a:solidFill>
                            <a:schemeClr val="tx1">
                              <a:lumMod val="75000"/>
                              <a:lumOff val="25000"/>
                            </a:schemeClr>
                          </a:solidFill>
                          <a:latin typeface="Arial" panose="020B0604020202020204" pitchFamily="34" charset="0"/>
                          <a:cs typeface="Arial" panose="020B0604020202020204" pitchFamily="34" charset="0"/>
                        </a:rPr>
                        <a:t>%</a:t>
                      </a:r>
                      <a:endParaRPr lang="en-US" sz="1600" b="1"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555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extLst>
                  <a:ext uri="{0D108BD9-81ED-4DB2-BD59-A6C34878D82A}">
                    <a16:rowId xmlns:a16="http://schemas.microsoft.com/office/drawing/2014/main" val="1204004409"/>
                  </a:ext>
                </a:extLst>
              </a:tr>
            </a:tbl>
          </a:graphicData>
        </a:graphic>
      </p:graphicFrame>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sz="3000" dirty="0"/>
              <a:t>Weighted Polygons – How to Develop a SWAC</a:t>
            </a:r>
          </a:p>
        </p:txBody>
      </p:sp>
      <p:sp>
        <p:nvSpPr>
          <p:cNvPr id="21" name="TextBox 20">
            <a:extLst>
              <a:ext uri="{FF2B5EF4-FFF2-40B4-BE49-F238E27FC236}">
                <a16:creationId xmlns:a16="http://schemas.microsoft.com/office/drawing/2014/main" id="{60BC5A6B-C859-1631-46E1-13170B6DB27F}"/>
              </a:ext>
            </a:extLst>
          </p:cNvPr>
          <p:cNvSpPr txBox="1"/>
          <p:nvPr/>
        </p:nvSpPr>
        <p:spPr>
          <a:xfrm>
            <a:off x="698271"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a:t>
            </a:r>
          </a:p>
        </p:txBody>
      </p:sp>
      <p:sp>
        <p:nvSpPr>
          <p:cNvPr id="22" name="TextBox 21">
            <a:extLst>
              <a:ext uri="{FF2B5EF4-FFF2-40B4-BE49-F238E27FC236}">
                <a16:creationId xmlns:a16="http://schemas.microsoft.com/office/drawing/2014/main" id="{ADC40390-AAF9-B0A8-5510-597A9B22846B}"/>
              </a:ext>
            </a:extLst>
          </p:cNvPr>
          <p:cNvSpPr txBox="1"/>
          <p:nvPr/>
        </p:nvSpPr>
        <p:spPr>
          <a:xfrm>
            <a:off x="1787384"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B</a:t>
            </a:r>
          </a:p>
        </p:txBody>
      </p:sp>
      <p:sp>
        <p:nvSpPr>
          <p:cNvPr id="23" name="TextBox 22">
            <a:extLst>
              <a:ext uri="{FF2B5EF4-FFF2-40B4-BE49-F238E27FC236}">
                <a16:creationId xmlns:a16="http://schemas.microsoft.com/office/drawing/2014/main" id="{F901D09F-F89D-C101-23A0-346FCC89A178}"/>
              </a:ext>
            </a:extLst>
          </p:cNvPr>
          <p:cNvSpPr txBox="1"/>
          <p:nvPr/>
        </p:nvSpPr>
        <p:spPr>
          <a:xfrm>
            <a:off x="1166316" y="1203925"/>
            <a:ext cx="311303" cy="369332"/>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sym typeface="Symbol" panose="05050102010706020507" pitchFamily="18" charset="2"/>
              </a:rPr>
              <a:t></a:t>
            </a:r>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508C1E4-BC90-3392-BF0F-C902A7A13D88}"/>
              </a:ext>
            </a:extLst>
          </p:cNvPr>
          <p:cNvSpPr txBox="1"/>
          <p:nvPr/>
        </p:nvSpPr>
        <p:spPr>
          <a:xfrm>
            <a:off x="2403491" y="1229950"/>
            <a:ext cx="31931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DF08B1D8-2B48-42B8-F832-44AFEE95B3E7}"/>
              </a:ext>
            </a:extLst>
          </p:cNvPr>
          <p:cNvSpPr txBox="1"/>
          <p:nvPr/>
        </p:nvSpPr>
        <p:spPr>
          <a:xfrm>
            <a:off x="3522332"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a:t>
            </a:r>
          </a:p>
        </p:txBody>
      </p:sp>
      <p:sp>
        <p:nvSpPr>
          <p:cNvPr id="28" name="TextBox 27">
            <a:extLst>
              <a:ext uri="{FF2B5EF4-FFF2-40B4-BE49-F238E27FC236}">
                <a16:creationId xmlns:a16="http://schemas.microsoft.com/office/drawing/2014/main" id="{5F195883-C220-ADCB-63D9-D70B4E968816}"/>
              </a:ext>
            </a:extLst>
          </p:cNvPr>
          <p:cNvSpPr txBox="1"/>
          <p:nvPr/>
        </p:nvSpPr>
        <p:spPr>
          <a:xfrm>
            <a:off x="4953000" y="6152827"/>
            <a:ext cx="3892797" cy="338554"/>
          </a:xfrm>
          <a:prstGeom prst="rect">
            <a:avLst/>
          </a:prstGeom>
          <a:noFill/>
        </p:spPr>
        <p:txBody>
          <a:bodyPr wrap="none" rtlCol="0">
            <a:spAutoFit/>
          </a:bodyPr>
          <a:lstStyle/>
          <a:p>
            <a:r>
              <a:rPr lang="en-US" sz="1600" b="1" i="1" dirty="0">
                <a:solidFill>
                  <a:schemeClr val="tx1">
                    <a:lumMod val="65000"/>
                    <a:lumOff val="35000"/>
                  </a:schemeClr>
                </a:solidFill>
                <a:latin typeface="Arial" panose="020B0604020202020204" pitchFamily="34" charset="0"/>
                <a:cs typeface="Arial" panose="020B0604020202020204" pitchFamily="34" charset="0"/>
              </a:rPr>
              <a:t>Sum of Area-adjusted Concentrations</a:t>
            </a:r>
          </a:p>
        </p:txBody>
      </p:sp>
      <p:cxnSp>
        <p:nvCxnSpPr>
          <p:cNvPr id="30" name="Straight Arrow Connector 29">
            <a:extLst>
              <a:ext uri="{FF2B5EF4-FFF2-40B4-BE49-F238E27FC236}">
                <a16:creationId xmlns:a16="http://schemas.microsoft.com/office/drawing/2014/main" id="{476E4E5D-ACD2-A511-D05F-22EF6D827594}"/>
              </a:ext>
            </a:extLst>
          </p:cNvPr>
          <p:cNvCxnSpPr>
            <a:cxnSpLocks/>
          </p:cNvCxnSpPr>
          <p:nvPr/>
        </p:nvCxnSpPr>
        <p:spPr>
          <a:xfrm flipH="1">
            <a:off x="3941064" y="6320077"/>
            <a:ext cx="1011936" cy="0"/>
          </a:xfrm>
          <a:prstGeom prst="straightConnector1">
            <a:avLst/>
          </a:prstGeom>
          <a:ln w="25400">
            <a:solidFill>
              <a:srgbClr val="0A98D5"/>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91979FE-B677-8CB5-449A-5E494B4376F6}"/>
              </a:ext>
            </a:extLst>
          </p:cNvPr>
          <p:cNvGrpSpPr/>
          <p:nvPr/>
        </p:nvGrpSpPr>
        <p:grpSpPr>
          <a:xfrm>
            <a:off x="5079116" y="1332778"/>
            <a:ext cx="6698907" cy="4570177"/>
            <a:chOff x="5079116" y="1488226"/>
            <a:chExt cx="6698907" cy="4570177"/>
          </a:xfrm>
        </p:grpSpPr>
        <p:pic>
          <p:nvPicPr>
            <p:cNvPr id="4" name="Picture 3">
              <a:extLst>
                <a:ext uri="{FF2B5EF4-FFF2-40B4-BE49-F238E27FC236}">
                  <a16:creationId xmlns:a16="http://schemas.microsoft.com/office/drawing/2014/main" id="{73992D8C-DDB9-D506-472D-698B1F30C3AF}"/>
                </a:ext>
              </a:extLst>
            </p:cNvPr>
            <p:cNvPicPr>
              <a:picLocks noChangeAspect="1"/>
            </p:cNvPicPr>
            <p:nvPr/>
          </p:nvPicPr>
          <p:blipFill>
            <a:blip r:embed="rId3"/>
            <a:srcRect/>
            <a:stretch/>
          </p:blipFill>
          <p:spPr>
            <a:xfrm>
              <a:off x="5079116" y="1488226"/>
              <a:ext cx="6698907" cy="4570177"/>
            </a:xfrm>
            <a:prstGeom prst="rect">
              <a:avLst/>
            </a:prstGeom>
            <a:ln w="9525">
              <a:solidFill>
                <a:schemeClr val="bg2">
                  <a:lumMod val="90000"/>
                </a:schemeClr>
              </a:solidFill>
            </a:ln>
          </p:spPr>
        </p:pic>
        <p:sp>
          <p:nvSpPr>
            <p:cNvPr id="8" name="TextBox 7">
              <a:extLst>
                <a:ext uri="{FF2B5EF4-FFF2-40B4-BE49-F238E27FC236}">
                  <a16:creationId xmlns:a16="http://schemas.microsoft.com/office/drawing/2014/main" id="{08C1F81C-AA84-9C64-DFD9-F2DCE1971822}"/>
                </a:ext>
              </a:extLst>
            </p:cNvPr>
            <p:cNvSpPr txBox="1"/>
            <p:nvPr/>
          </p:nvSpPr>
          <p:spPr>
            <a:xfrm>
              <a:off x="6299188" y="2516732"/>
              <a:ext cx="569387" cy="369332"/>
            </a:xfrm>
            <a:prstGeom prst="rect">
              <a:avLst/>
            </a:prstGeom>
            <a:noFill/>
          </p:spPr>
          <p:txBody>
            <a:bodyPr wrap="none" rtlCol="0">
              <a:spAutoFit/>
            </a:bodyPr>
            <a:lstStyle/>
            <a:p>
              <a:r>
                <a:rPr lang="en-US" dirty="0">
                  <a:latin typeface="Arial" panose="020B0604020202020204" pitchFamily="34" charset="0"/>
                </a:rPr>
                <a:t>250</a:t>
              </a:r>
            </a:p>
          </p:txBody>
        </p:sp>
        <p:sp>
          <p:nvSpPr>
            <p:cNvPr id="9" name="TextBox 8">
              <a:extLst>
                <a:ext uri="{FF2B5EF4-FFF2-40B4-BE49-F238E27FC236}">
                  <a16:creationId xmlns:a16="http://schemas.microsoft.com/office/drawing/2014/main" id="{01EC6AA0-A114-B1E7-E754-4A4E74D6588C}"/>
                </a:ext>
              </a:extLst>
            </p:cNvPr>
            <p:cNvSpPr txBox="1"/>
            <p:nvPr/>
          </p:nvSpPr>
          <p:spPr>
            <a:xfrm>
              <a:off x="7238521" y="2041877"/>
              <a:ext cx="569387" cy="369332"/>
            </a:xfrm>
            <a:prstGeom prst="rect">
              <a:avLst/>
            </a:prstGeom>
            <a:noFill/>
          </p:spPr>
          <p:txBody>
            <a:bodyPr wrap="none" rtlCol="0">
              <a:spAutoFit/>
            </a:bodyPr>
            <a:lstStyle/>
            <a:p>
              <a:r>
                <a:rPr lang="en-US" dirty="0">
                  <a:latin typeface="Arial" panose="020B0604020202020204" pitchFamily="34" charset="0"/>
                </a:rPr>
                <a:t>900</a:t>
              </a:r>
            </a:p>
          </p:txBody>
        </p:sp>
        <p:sp>
          <p:nvSpPr>
            <p:cNvPr id="10" name="TextBox 9">
              <a:extLst>
                <a:ext uri="{FF2B5EF4-FFF2-40B4-BE49-F238E27FC236}">
                  <a16:creationId xmlns:a16="http://schemas.microsoft.com/office/drawing/2014/main" id="{777086EA-1C05-5357-C734-41D0B92B1379}"/>
                </a:ext>
              </a:extLst>
            </p:cNvPr>
            <p:cNvSpPr txBox="1"/>
            <p:nvPr/>
          </p:nvSpPr>
          <p:spPr>
            <a:xfrm>
              <a:off x="7813076" y="2102869"/>
              <a:ext cx="569387" cy="369332"/>
            </a:xfrm>
            <a:prstGeom prst="rect">
              <a:avLst/>
            </a:prstGeom>
            <a:noFill/>
          </p:spPr>
          <p:txBody>
            <a:bodyPr wrap="none" rtlCol="0">
              <a:spAutoFit/>
            </a:bodyPr>
            <a:lstStyle/>
            <a:p>
              <a:r>
                <a:rPr lang="en-US" dirty="0">
                  <a:latin typeface="Arial" panose="020B0604020202020204" pitchFamily="34" charset="0"/>
                </a:rPr>
                <a:t>700</a:t>
              </a:r>
            </a:p>
          </p:txBody>
        </p:sp>
        <p:sp>
          <p:nvSpPr>
            <p:cNvPr id="11" name="TextBox 10">
              <a:extLst>
                <a:ext uri="{FF2B5EF4-FFF2-40B4-BE49-F238E27FC236}">
                  <a16:creationId xmlns:a16="http://schemas.microsoft.com/office/drawing/2014/main" id="{D7D09FDD-EC62-F1C2-1F03-2FA05CA644BD}"/>
                </a:ext>
              </a:extLst>
            </p:cNvPr>
            <p:cNvSpPr txBox="1"/>
            <p:nvPr/>
          </p:nvSpPr>
          <p:spPr>
            <a:xfrm>
              <a:off x="8727175" y="2295897"/>
              <a:ext cx="697627" cy="369332"/>
            </a:xfrm>
            <a:prstGeom prst="rect">
              <a:avLst/>
            </a:prstGeom>
            <a:noFill/>
          </p:spPr>
          <p:txBody>
            <a:bodyPr wrap="none" rtlCol="0">
              <a:spAutoFit/>
            </a:bodyPr>
            <a:lstStyle/>
            <a:p>
              <a:r>
                <a:rPr lang="en-US" dirty="0">
                  <a:latin typeface="Arial" panose="020B0604020202020204" pitchFamily="34" charset="0"/>
                </a:rPr>
                <a:t>3500</a:t>
              </a:r>
            </a:p>
          </p:txBody>
        </p:sp>
        <p:sp>
          <p:nvSpPr>
            <p:cNvPr id="12" name="TextBox 11">
              <a:extLst>
                <a:ext uri="{FF2B5EF4-FFF2-40B4-BE49-F238E27FC236}">
                  <a16:creationId xmlns:a16="http://schemas.microsoft.com/office/drawing/2014/main" id="{29BDFBAB-6BB7-8F65-4D66-324BB3CC3581}"/>
                </a:ext>
              </a:extLst>
            </p:cNvPr>
            <p:cNvSpPr txBox="1"/>
            <p:nvPr/>
          </p:nvSpPr>
          <p:spPr>
            <a:xfrm>
              <a:off x="9537049" y="2522262"/>
              <a:ext cx="697627" cy="369332"/>
            </a:xfrm>
            <a:prstGeom prst="rect">
              <a:avLst/>
            </a:prstGeom>
            <a:noFill/>
          </p:spPr>
          <p:txBody>
            <a:bodyPr wrap="none" rtlCol="0">
              <a:spAutoFit/>
            </a:bodyPr>
            <a:lstStyle/>
            <a:p>
              <a:r>
                <a:rPr lang="en-US" dirty="0">
                  <a:latin typeface="Arial" panose="020B0604020202020204" pitchFamily="34" charset="0"/>
                </a:rPr>
                <a:t>2500</a:t>
              </a:r>
            </a:p>
          </p:txBody>
        </p:sp>
        <p:sp>
          <p:nvSpPr>
            <p:cNvPr id="13" name="TextBox 12">
              <a:extLst>
                <a:ext uri="{FF2B5EF4-FFF2-40B4-BE49-F238E27FC236}">
                  <a16:creationId xmlns:a16="http://schemas.microsoft.com/office/drawing/2014/main" id="{788A2B74-3B0A-03B0-58F1-50E8272EFE72}"/>
                </a:ext>
              </a:extLst>
            </p:cNvPr>
            <p:cNvSpPr txBox="1"/>
            <p:nvPr/>
          </p:nvSpPr>
          <p:spPr>
            <a:xfrm>
              <a:off x="10338135" y="2377148"/>
              <a:ext cx="569387" cy="369332"/>
            </a:xfrm>
            <a:prstGeom prst="rect">
              <a:avLst/>
            </a:prstGeom>
            <a:noFill/>
          </p:spPr>
          <p:txBody>
            <a:bodyPr wrap="none" rtlCol="0">
              <a:spAutoFit/>
            </a:bodyPr>
            <a:lstStyle/>
            <a:p>
              <a:r>
                <a:rPr lang="en-US" dirty="0">
                  <a:latin typeface="Arial" panose="020B0604020202020204" pitchFamily="34" charset="0"/>
                </a:rPr>
                <a:t>550</a:t>
              </a:r>
            </a:p>
          </p:txBody>
        </p:sp>
        <p:sp>
          <p:nvSpPr>
            <p:cNvPr id="14" name="TextBox 13">
              <a:extLst>
                <a:ext uri="{FF2B5EF4-FFF2-40B4-BE49-F238E27FC236}">
                  <a16:creationId xmlns:a16="http://schemas.microsoft.com/office/drawing/2014/main" id="{EFC4231B-061A-FC8D-C04F-FA99F69B46BD}"/>
                </a:ext>
              </a:extLst>
            </p:cNvPr>
            <p:cNvSpPr txBox="1"/>
            <p:nvPr/>
          </p:nvSpPr>
          <p:spPr>
            <a:xfrm>
              <a:off x="9972686" y="3080774"/>
              <a:ext cx="569387" cy="369332"/>
            </a:xfrm>
            <a:prstGeom prst="rect">
              <a:avLst/>
            </a:prstGeom>
            <a:noFill/>
          </p:spPr>
          <p:txBody>
            <a:bodyPr wrap="none" rtlCol="0">
              <a:spAutoFit/>
            </a:bodyPr>
            <a:lstStyle/>
            <a:p>
              <a:r>
                <a:rPr lang="en-US" dirty="0">
                  <a:latin typeface="Arial" panose="020B0604020202020204" pitchFamily="34" charset="0"/>
                </a:rPr>
                <a:t>150</a:t>
              </a:r>
            </a:p>
          </p:txBody>
        </p:sp>
        <p:sp>
          <p:nvSpPr>
            <p:cNvPr id="15" name="TextBox 14">
              <a:extLst>
                <a:ext uri="{FF2B5EF4-FFF2-40B4-BE49-F238E27FC236}">
                  <a16:creationId xmlns:a16="http://schemas.microsoft.com/office/drawing/2014/main" id="{3E2DCC90-BFDB-122F-60B4-30BD99717E17}"/>
                </a:ext>
              </a:extLst>
            </p:cNvPr>
            <p:cNvSpPr txBox="1"/>
            <p:nvPr/>
          </p:nvSpPr>
          <p:spPr>
            <a:xfrm>
              <a:off x="8379549" y="2952656"/>
              <a:ext cx="569387" cy="369332"/>
            </a:xfrm>
            <a:prstGeom prst="rect">
              <a:avLst/>
            </a:prstGeom>
            <a:noFill/>
          </p:spPr>
          <p:txBody>
            <a:bodyPr wrap="none" rtlCol="0">
              <a:spAutoFit/>
            </a:bodyPr>
            <a:lstStyle/>
            <a:p>
              <a:r>
                <a:rPr lang="en-US" dirty="0">
                  <a:latin typeface="Arial" panose="020B0604020202020204" pitchFamily="34" charset="0"/>
                </a:rPr>
                <a:t>650</a:t>
              </a:r>
            </a:p>
          </p:txBody>
        </p:sp>
        <p:sp>
          <p:nvSpPr>
            <p:cNvPr id="16" name="TextBox 15">
              <a:extLst>
                <a:ext uri="{FF2B5EF4-FFF2-40B4-BE49-F238E27FC236}">
                  <a16:creationId xmlns:a16="http://schemas.microsoft.com/office/drawing/2014/main" id="{BA74AEEC-734B-926E-31F0-523394D6C8CE}"/>
                </a:ext>
              </a:extLst>
            </p:cNvPr>
            <p:cNvSpPr txBox="1"/>
            <p:nvPr/>
          </p:nvSpPr>
          <p:spPr>
            <a:xfrm>
              <a:off x="8095085" y="4001270"/>
              <a:ext cx="569387" cy="369332"/>
            </a:xfrm>
            <a:prstGeom prst="rect">
              <a:avLst/>
            </a:prstGeom>
            <a:noFill/>
          </p:spPr>
          <p:txBody>
            <a:bodyPr wrap="none" rtlCol="0">
              <a:spAutoFit/>
            </a:bodyPr>
            <a:lstStyle/>
            <a:p>
              <a:r>
                <a:rPr lang="en-US" dirty="0">
                  <a:latin typeface="Arial" panose="020B0604020202020204" pitchFamily="34" charset="0"/>
                </a:rPr>
                <a:t>200</a:t>
              </a:r>
            </a:p>
          </p:txBody>
        </p:sp>
        <p:sp>
          <p:nvSpPr>
            <p:cNvPr id="17" name="TextBox 16">
              <a:extLst>
                <a:ext uri="{FF2B5EF4-FFF2-40B4-BE49-F238E27FC236}">
                  <a16:creationId xmlns:a16="http://schemas.microsoft.com/office/drawing/2014/main" id="{39193978-AC63-F4A5-7AC8-C47A601B44C5}"/>
                </a:ext>
              </a:extLst>
            </p:cNvPr>
            <p:cNvSpPr txBox="1"/>
            <p:nvPr/>
          </p:nvSpPr>
          <p:spPr>
            <a:xfrm>
              <a:off x="7191219" y="4853023"/>
              <a:ext cx="441146" cy="369332"/>
            </a:xfrm>
            <a:prstGeom prst="rect">
              <a:avLst/>
            </a:prstGeom>
            <a:noFill/>
          </p:spPr>
          <p:txBody>
            <a:bodyPr wrap="none" rtlCol="0">
              <a:spAutoFit/>
            </a:bodyPr>
            <a:lstStyle/>
            <a:p>
              <a:r>
                <a:rPr lang="en-US" dirty="0">
                  <a:latin typeface="Arial" panose="020B0604020202020204" pitchFamily="34" charset="0"/>
                </a:rPr>
                <a:t>45</a:t>
              </a:r>
            </a:p>
          </p:txBody>
        </p:sp>
        <p:sp>
          <p:nvSpPr>
            <p:cNvPr id="18" name="TextBox 17">
              <a:extLst>
                <a:ext uri="{FF2B5EF4-FFF2-40B4-BE49-F238E27FC236}">
                  <a16:creationId xmlns:a16="http://schemas.microsoft.com/office/drawing/2014/main" id="{E613524F-E003-7D8A-8746-626BCD471A91}"/>
                </a:ext>
              </a:extLst>
            </p:cNvPr>
            <p:cNvSpPr txBox="1"/>
            <p:nvPr/>
          </p:nvSpPr>
          <p:spPr>
            <a:xfrm>
              <a:off x="7930096" y="5344549"/>
              <a:ext cx="441146" cy="369332"/>
            </a:xfrm>
            <a:prstGeom prst="rect">
              <a:avLst/>
            </a:prstGeom>
            <a:noFill/>
          </p:spPr>
          <p:txBody>
            <a:bodyPr wrap="none" rtlCol="0">
              <a:spAutoFit/>
            </a:bodyPr>
            <a:lstStyle/>
            <a:p>
              <a:r>
                <a:rPr lang="en-US" dirty="0">
                  <a:latin typeface="Arial" panose="020B0604020202020204" pitchFamily="34" charset="0"/>
                </a:rPr>
                <a:t>65</a:t>
              </a:r>
            </a:p>
          </p:txBody>
        </p:sp>
        <p:sp>
          <p:nvSpPr>
            <p:cNvPr id="19" name="TextBox 18">
              <a:extLst>
                <a:ext uri="{FF2B5EF4-FFF2-40B4-BE49-F238E27FC236}">
                  <a16:creationId xmlns:a16="http://schemas.microsoft.com/office/drawing/2014/main" id="{02D79DFE-953C-8BD9-CB18-2044498AC01B}"/>
                </a:ext>
              </a:extLst>
            </p:cNvPr>
            <p:cNvSpPr txBox="1"/>
            <p:nvPr/>
          </p:nvSpPr>
          <p:spPr>
            <a:xfrm>
              <a:off x="6515651" y="1817813"/>
              <a:ext cx="569387" cy="369332"/>
            </a:xfrm>
            <a:prstGeom prst="rect">
              <a:avLst/>
            </a:prstGeom>
            <a:noFill/>
          </p:spPr>
          <p:txBody>
            <a:bodyPr wrap="none" rtlCol="0">
              <a:spAutoFit/>
            </a:bodyPr>
            <a:lstStyle/>
            <a:p>
              <a:r>
                <a:rPr lang="en-US" dirty="0">
                  <a:latin typeface="Arial" panose="020B0604020202020204" pitchFamily="34" charset="0"/>
                </a:rPr>
                <a:t>400</a:t>
              </a:r>
            </a:p>
          </p:txBody>
        </p:sp>
      </p:grpSp>
      <p:sp>
        <p:nvSpPr>
          <p:cNvPr id="5" name="TextBox 4">
            <a:extLst>
              <a:ext uri="{FF2B5EF4-FFF2-40B4-BE49-F238E27FC236}">
                <a16:creationId xmlns:a16="http://schemas.microsoft.com/office/drawing/2014/main" id="{0310DCA1-396B-1393-921C-7A04E309959C}"/>
              </a:ext>
            </a:extLst>
          </p:cNvPr>
          <p:cNvSpPr txBox="1"/>
          <p:nvPr/>
        </p:nvSpPr>
        <p:spPr>
          <a:xfrm rot="609092">
            <a:off x="8485500" y="1607505"/>
            <a:ext cx="1159292" cy="369332"/>
          </a:xfrm>
          <a:prstGeom prst="rect">
            <a:avLst/>
          </a:prstGeom>
          <a:noFill/>
        </p:spPr>
        <p:txBody>
          <a:bodyPr wrap="none" rtlCol="0">
            <a:spAutoFit/>
          </a:bodyPr>
          <a:lstStyle/>
          <a:p>
            <a:r>
              <a:rPr lang="en-US" dirty="0">
                <a:latin typeface="Arial" panose="020B0604020202020204" pitchFamily="34" charset="0"/>
              </a:rPr>
              <a:t>Shoreline</a:t>
            </a:r>
          </a:p>
        </p:txBody>
      </p:sp>
    </p:spTree>
    <p:extLst>
      <p:ext uri="{BB962C8B-B14F-4D97-AF65-F5344CB8AC3E}">
        <p14:creationId xmlns:p14="http://schemas.microsoft.com/office/powerpoint/2010/main" val="2845081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97495F-9D3F-A9EC-3281-3483E01DC951}"/>
              </a:ext>
            </a:extLst>
          </p:cNvPr>
          <p:cNvGrpSpPr/>
          <p:nvPr/>
        </p:nvGrpSpPr>
        <p:grpSpPr>
          <a:xfrm>
            <a:off x="5079116" y="1332778"/>
            <a:ext cx="6698907" cy="4570177"/>
            <a:chOff x="5079116" y="1488226"/>
            <a:chExt cx="6698907" cy="4570177"/>
          </a:xfrm>
        </p:grpSpPr>
        <p:pic>
          <p:nvPicPr>
            <p:cNvPr id="6" name="Picture 5">
              <a:extLst>
                <a:ext uri="{FF2B5EF4-FFF2-40B4-BE49-F238E27FC236}">
                  <a16:creationId xmlns:a16="http://schemas.microsoft.com/office/drawing/2014/main" id="{0B0418ED-9016-661E-6F78-492AB2D1658F}"/>
                </a:ext>
              </a:extLst>
            </p:cNvPr>
            <p:cNvPicPr>
              <a:picLocks noChangeAspect="1"/>
            </p:cNvPicPr>
            <p:nvPr/>
          </p:nvPicPr>
          <p:blipFill>
            <a:blip r:embed="rId3"/>
            <a:srcRect/>
            <a:stretch/>
          </p:blipFill>
          <p:spPr>
            <a:xfrm>
              <a:off x="5079116" y="1488226"/>
              <a:ext cx="6698907" cy="4570177"/>
            </a:xfrm>
            <a:prstGeom prst="rect">
              <a:avLst/>
            </a:prstGeom>
            <a:ln w="9525">
              <a:solidFill>
                <a:schemeClr val="bg2">
                  <a:lumMod val="90000"/>
                </a:schemeClr>
              </a:solidFill>
            </a:ln>
          </p:spPr>
        </p:pic>
        <p:sp>
          <p:nvSpPr>
            <p:cNvPr id="7" name="TextBox 6">
              <a:extLst>
                <a:ext uri="{FF2B5EF4-FFF2-40B4-BE49-F238E27FC236}">
                  <a16:creationId xmlns:a16="http://schemas.microsoft.com/office/drawing/2014/main" id="{DD36A1D9-8B9A-7598-534E-DD946AF914D7}"/>
                </a:ext>
              </a:extLst>
            </p:cNvPr>
            <p:cNvSpPr txBox="1"/>
            <p:nvPr/>
          </p:nvSpPr>
          <p:spPr>
            <a:xfrm>
              <a:off x="6299188" y="2516732"/>
              <a:ext cx="569387" cy="369332"/>
            </a:xfrm>
            <a:prstGeom prst="rect">
              <a:avLst/>
            </a:prstGeom>
            <a:noFill/>
          </p:spPr>
          <p:txBody>
            <a:bodyPr wrap="none" rtlCol="0">
              <a:spAutoFit/>
            </a:bodyPr>
            <a:lstStyle/>
            <a:p>
              <a:r>
                <a:rPr lang="en-US" dirty="0">
                  <a:latin typeface="Arial" panose="020B0604020202020204" pitchFamily="34" charset="0"/>
                </a:rPr>
                <a:t>250</a:t>
              </a:r>
            </a:p>
          </p:txBody>
        </p:sp>
        <p:sp>
          <p:nvSpPr>
            <p:cNvPr id="9" name="TextBox 8">
              <a:extLst>
                <a:ext uri="{FF2B5EF4-FFF2-40B4-BE49-F238E27FC236}">
                  <a16:creationId xmlns:a16="http://schemas.microsoft.com/office/drawing/2014/main" id="{0B398145-2348-79E5-81AE-7BFCEDE656A4}"/>
                </a:ext>
              </a:extLst>
            </p:cNvPr>
            <p:cNvSpPr txBox="1"/>
            <p:nvPr/>
          </p:nvSpPr>
          <p:spPr>
            <a:xfrm>
              <a:off x="7238521" y="2041877"/>
              <a:ext cx="569387" cy="369332"/>
            </a:xfrm>
            <a:prstGeom prst="rect">
              <a:avLst/>
            </a:prstGeom>
            <a:noFill/>
          </p:spPr>
          <p:txBody>
            <a:bodyPr wrap="none" rtlCol="0">
              <a:spAutoFit/>
            </a:bodyPr>
            <a:lstStyle/>
            <a:p>
              <a:r>
                <a:rPr lang="en-US" dirty="0">
                  <a:latin typeface="Arial" panose="020B0604020202020204" pitchFamily="34" charset="0"/>
                </a:rPr>
                <a:t>900</a:t>
              </a:r>
            </a:p>
          </p:txBody>
        </p:sp>
        <p:sp>
          <p:nvSpPr>
            <p:cNvPr id="10" name="TextBox 9">
              <a:extLst>
                <a:ext uri="{FF2B5EF4-FFF2-40B4-BE49-F238E27FC236}">
                  <a16:creationId xmlns:a16="http://schemas.microsoft.com/office/drawing/2014/main" id="{55B1261D-D2C2-2A7B-1101-3175D29D66C4}"/>
                </a:ext>
              </a:extLst>
            </p:cNvPr>
            <p:cNvSpPr txBox="1"/>
            <p:nvPr/>
          </p:nvSpPr>
          <p:spPr>
            <a:xfrm>
              <a:off x="7813076" y="2102869"/>
              <a:ext cx="569387" cy="369332"/>
            </a:xfrm>
            <a:prstGeom prst="rect">
              <a:avLst/>
            </a:prstGeom>
            <a:noFill/>
          </p:spPr>
          <p:txBody>
            <a:bodyPr wrap="none" rtlCol="0">
              <a:spAutoFit/>
            </a:bodyPr>
            <a:lstStyle/>
            <a:p>
              <a:r>
                <a:rPr lang="en-US" dirty="0">
                  <a:latin typeface="Arial" panose="020B0604020202020204" pitchFamily="34" charset="0"/>
                </a:rPr>
                <a:t>700</a:t>
              </a:r>
            </a:p>
          </p:txBody>
        </p:sp>
        <p:sp>
          <p:nvSpPr>
            <p:cNvPr id="11" name="TextBox 10">
              <a:extLst>
                <a:ext uri="{FF2B5EF4-FFF2-40B4-BE49-F238E27FC236}">
                  <a16:creationId xmlns:a16="http://schemas.microsoft.com/office/drawing/2014/main" id="{6EEED840-6E93-101B-344C-A6325486C1DA}"/>
                </a:ext>
              </a:extLst>
            </p:cNvPr>
            <p:cNvSpPr txBox="1"/>
            <p:nvPr/>
          </p:nvSpPr>
          <p:spPr>
            <a:xfrm>
              <a:off x="8727175" y="2295897"/>
              <a:ext cx="697627" cy="369332"/>
            </a:xfrm>
            <a:prstGeom prst="rect">
              <a:avLst/>
            </a:prstGeom>
            <a:noFill/>
          </p:spPr>
          <p:txBody>
            <a:bodyPr wrap="none" rtlCol="0">
              <a:spAutoFit/>
            </a:bodyPr>
            <a:lstStyle/>
            <a:p>
              <a:r>
                <a:rPr lang="en-US" dirty="0">
                  <a:latin typeface="Arial" panose="020B0604020202020204" pitchFamily="34" charset="0"/>
                </a:rPr>
                <a:t>3500</a:t>
              </a:r>
            </a:p>
          </p:txBody>
        </p:sp>
        <p:sp>
          <p:nvSpPr>
            <p:cNvPr id="12" name="TextBox 11">
              <a:extLst>
                <a:ext uri="{FF2B5EF4-FFF2-40B4-BE49-F238E27FC236}">
                  <a16:creationId xmlns:a16="http://schemas.microsoft.com/office/drawing/2014/main" id="{83D6D9CD-F6B9-BB34-47F1-AC504DDBC0B2}"/>
                </a:ext>
              </a:extLst>
            </p:cNvPr>
            <p:cNvSpPr txBox="1"/>
            <p:nvPr/>
          </p:nvSpPr>
          <p:spPr>
            <a:xfrm>
              <a:off x="9537049" y="2522262"/>
              <a:ext cx="697627" cy="369332"/>
            </a:xfrm>
            <a:prstGeom prst="rect">
              <a:avLst/>
            </a:prstGeom>
            <a:noFill/>
          </p:spPr>
          <p:txBody>
            <a:bodyPr wrap="none" rtlCol="0">
              <a:spAutoFit/>
            </a:bodyPr>
            <a:lstStyle/>
            <a:p>
              <a:r>
                <a:rPr lang="en-US" dirty="0">
                  <a:latin typeface="Arial" panose="020B0604020202020204" pitchFamily="34" charset="0"/>
                </a:rPr>
                <a:t>2500</a:t>
              </a:r>
            </a:p>
          </p:txBody>
        </p:sp>
        <p:sp>
          <p:nvSpPr>
            <p:cNvPr id="13" name="TextBox 12">
              <a:extLst>
                <a:ext uri="{FF2B5EF4-FFF2-40B4-BE49-F238E27FC236}">
                  <a16:creationId xmlns:a16="http://schemas.microsoft.com/office/drawing/2014/main" id="{13270607-5253-E97C-7CEA-C8237EBCD873}"/>
                </a:ext>
              </a:extLst>
            </p:cNvPr>
            <p:cNvSpPr txBox="1"/>
            <p:nvPr/>
          </p:nvSpPr>
          <p:spPr>
            <a:xfrm>
              <a:off x="10338135" y="2377148"/>
              <a:ext cx="569387" cy="369332"/>
            </a:xfrm>
            <a:prstGeom prst="rect">
              <a:avLst/>
            </a:prstGeom>
            <a:noFill/>
          </p:spPr>
          <p:txBody>
            <a:bodyPr wrap="none" rtlCol="0">
              <a:spAutoFit/>
            </a:bodyPr>
            <a:lstStyle/>
            <a:p>
              <a:r>
                <a:rPr lang="en-US" dirty="0">
                  <a:latin typeface="Arial" panose="020B0604020202020204" pitchFamily="34" charset="0"/>
                </a:rPr>
                <a:t>550</a:t>
              </a:r>
            </a:p>
          </p:txBody>
        </p:sp>
        <p:sp>
          <p:nvSpPr>
            <p:cNvPr id="14" name="TextBox 13">
              <a:extLst>
                <a:ext uri="{FF2B5EF4-FFF2-40B4-BE49-F238E27FC236}">
                  <a16:creationId xmlns:a16="http://schemas.microsoft.com/office/drawing/2014/main" id="{DC7C4EBA-D467-4AB4-3A09-4610177B59E3}"/>
                </a:ext>
              </a:extLst>
            </p:cNvPr>
            <p:cNvSpPr txBox="1"/>
            <p:nvPr/>
          </p:nvSpPr>
          <p:spPr>
            <a:xfrm>
              <a:off x="9972686" y="3080774"/>
              <a:ext cx="569387" cy="369332"/>
            </a:xfrm>
            <a:prstGeom prst="rect">
              <a:avLst/>
            </a:prstGeom>
            <a:noFill/>
          </p:spPr>
          <p:txBody>
            <a:bodyPr wrap="none" rtlCol="0">
              <a:spAutoFit/>
            </a:bodyPr>
            <a:lstStyle/>
            <a:p>
              <a:r>
                <a:rPr lang="en-US" dirty="0">
                  <a:latin typeface="Arial" panose="020B0604020202020204" pitchFamily="34" charset="0"/>
                </a:rPr>
                <a:t>150</a:t>
              </a:r>
            </a:p>
          </p:txBody>
        </p:sp>
        <p:sp>
          <p:nvSpPr>
            <p:cNvPr id="15" name="TextBox 14">
              <a:extLst>
                <a:ext uri="{FF2B5EF4-FFF2-40B4-BE49-F238E27FC236}">
                  <a16:creationId xmlns:a16="http://schemas.microsoft.com/office/drawing/2014/main" id="{20483B5C-2071-9BC0-227B-C2DE49712606}"/>
                </a:ext>
              </a:extLst>
            </p:cNvPr>
            <p:cNvSpPr txBox="1"/>
            <p:nvPr/>
          </p:nvSpPr>
          <p:spPr>
            <a:xfrm>
              <a:off x="8379549" y="2952656"/>
              <a:ext cx="569387" cy="369332"/>
            </a:xfrm>
            <a:prstGeom prst="rect">
              <a:avLst/>
            </a:prstGeom>
            <a:noFill/>
          </p:spPr>
          <p:txBody>
            <a:bodyPr wrap="none" rtlCol="0">
              <a:spAutoFit/>
            </a:bodyPr>
            <a:lstStyle/>
            <a:p>
              <a:r>
                <a:rPr lang="en-US" dirty="0">
                  <a:latin typeface="Arial" panose="020B0604020202020204" pitchFamily="34" charset="0"/>
                </a:rPr>
                <a:t>650</a:t>
              </a:r>
            </a:p>
          </p:txBody>
        </p:sp>
        <p:sp>
          <p:nvSpPr>
            <p:cNvPr id="16" name="TextBox 15">
              <a:extLst>
                <a:ext uri="{FF2B5EF4-FFF2-40B4-BE49-F238E27FC236}">
                  <a16:creationId xmlns:a16="http://schemas.microsoft.com/office/drawing/2014/main" id="{E9B41533-6D93-E80C-57E2-B642819E342B}"/>
                </a:ext>
              </a:extLst>
            </p:cNvPr>
            <p:cNvSpPr txBox="1"/>
            <p:nvPr/>
          </p:nvSpPr>
          <p:spPr>
            <a:xfrm>
              <a:off x="8095085" y="4001270"/>
              <a:ext cx="569387" cy="369332"/>
            </a:xfrm>
            <a:prstGeom prst="rect">
              <a:avLst/>
            </a:prstGeom>
            <a:noFill/>
          </p:spPr>
          <p:txBody>
            <a:bodyPr wrap="none" rtlCol="0">
              <a:spAutoFit/>
            </a:bodyPr>
            <a:lstStyle/>
            <a:p>
              <a:r>
                <a:rPr lang="en-US" dirty="0">
                  <a:latin typeface="Arial" panose="020B0604020202020204" pitchFamily="34" charset="0"/>
                </a:rPr>
                <a:t>200</a:t>
              </a:r>
            </a:p>
          </p:txBody>
        </p:sp>
        <p:sp>
          <p:nvSpPr>
            <p:cNvPr id="17" name="TextBox 16">
              <a:extLst>
                <a:ext uri="{FF2B5EF4-FFF2-40B4-BE49-F238E27FC236}">
                  <a16:creationId xmlns:a16="http://schemas.microsoft.com/office/drawing/2014/main" id="{3B8398BB-5577-5E50-A3E2-B61A6DCF964B}"/>
                </a:ext>
              </a:extLst>
            </p:cNvPr>
            <p:cNvSpPr txBox="1"/>
            <p:nvPr/>
          </p:nvSpPr>
          <p:spPr>
            <a:xfrm>
              <a:off x="7191219" y="4853023"/>
              <a:ext cx="441146" cy="369332"/>
            </a:xfrm>
            <a:prstGeom prst="rect">
              <a:avLst/>
            </a:prstGeom>
            <a:noFill/>
          </p:spPr>
          <p:txBody>
            <a:bodyPr wrap="none" rtlCol="0">
              <a:spAutoFit/>
            </a:bodyPr>
            <a:lstStyle/>
            <a:p>
              <a:r>
                <a:rPr lang="en-US" dirty="0">
                  <a:latin typeface="Arial" panose="020B0604020202020204" pitchFamily="34" charset="0"/>
                </a:rPr>
                <a:t>45</a:t>
              </a:r>
            </a:p>
          </p:txBody>
        </p:sp>
        <p:sp>
          <p:nvSpPr>
            <p:cNvPr id="18" name="TextBox 17">
              <a:extLst>
                <a:ext uri="{FF2B5EF4-FFF2-40B4-BE49-F238E27FC236}">
                  <a16:creationId xmlns:a16="http://schemas.microsoft.com/office/drawing/2014/main" id="{CAD67E32-83E5-B07E-0016-261C69DA99F5}"/>
                </a:ext>
              </a:extLst>
            </p:cNvPr>
            <p:cNvSpPr txBox="1"/>
            <p:nvPr/>
          </p:nvSpPr>
          <p:spPr>
            <a:xfrm>
              <a:off x="7930096" y="5344549"/>
              <a:ext cx="441146" cy="369332"/>
            </a:xfrm>
            <a:prstGeom prst="rect">
              <a:avLst/>
            </a:prstGeom>
            <a:noFill/>
          </p:spPr>
          <p:txBody>
            <a:bodyPr wrap="none" rtlCol="0">
              <a:spAutoFit/>
            </a:bodyPr>
            <a:lstStyle/>
            <a:p>
              <a:r>
                <a:rPr lang="en-US" dirty="0">
                  <a:latin typeface="Arial" panose="020B0604020202020204" pitchFamily="34" charset="0"/>
                </a:rPr>
                <a:t>65</a:t>
              </a:r>
            </a:p>
          </p:txBody>
        </p:sp>
        <p:sp>
          <p:nvSpPr>
            <p:cNvPr id="19" name="TextBox 18">
              <a:extLst>
                <a:ext uri="{FF2B5EF4-FFF2-40B4-BE49-F238E27FC236}">
                  <a16:creationId xmlns:a16="http://schemas.microsoft.com/office/drawing/2014/main" id="{5079BFFD-3392-ED23-7565-EA205960AE7B}"/>
                </a:ext>
              </a:extLst>
            </p:cNvPr>
            <p:cNvSpPr txBox="1"/>
            <p:nvPr/>
          </p:nvSpPr>
          <p:spPr>
            <a:xfrm>
              <a:off x="6515651" y="1817813"/>
              <a:ext cx="569387" cy="369332"/>
            </a:xfrm>
            <a:prstGeom prst="rect">
              <a:avLst/>
            </a:prstGeom>
            <a:noFill/>
          </p:spPr>
          <p:txBody>
            <a:bodyPr wrap="none" rtlCol="0">
              <a:spAutoFit/>
            </a:bodyPr>
            <a:lstStyle/>
            <a:p>
              <a:r>
                <a:rPr lang="en-US" dirty="0">
                  <a:latin typeface="Arial" panose="020B0604020202020204" pitchFamily="34" charset="0"/>
                </a:rPr>
                <a:t>400</a:t>
              </a:r>
            </a:p>
          </p:txBody>
        </p:sp>
      </p:grpSp>
      <p:sp>
        <p:nvSpPr>
          <p:cNvPr id="8" name="Freeform: Shape 7">
            <a:extLst>
              <a:ext uri="{FF2B5EF4-FFF2-40B4-BE49-F238E27FC236}">
                <a16:creationId xmlns:a16="http://schemas.microsoft.com/office/drawing/2014/main" id="{D6CC44D6-F8FD-569B-E9E3-B41F112B36FC}"/>
              </a:ext>
            </a:extLst>
          </p:cNvPr>
          <p:cNvSpPr/>
          <p:nvPr/>
        </p:nvSpPr>
        <p:spPr>
          <a:xfrm>
            <a:off x="8316944" y="1886700"/>
            <a:ext cx="1210703" cy="707464"/>
          </a:xfrm>
          <a:custGeom>
            <a:avLst/>
            <a:gdLst>
              <a:gd name="connsiteX0" fmla="*/ 95624 w 1177365"/>
              <a:gd name="connsiteY0" fmla="*/ 0 h 669364"/>
              <a:gd name="connsiteX1" fmla="*/ 0 w 1177365"/>
              <a:gd name="connsiteY1" fmla="*/ 472141 h 669364"/>
              <a:gd name="connsiteX2" fmla="*/ 1093694 w 1177365"/>
              <a:gd name="connsiteY2" fmla="*/ 669364 h 669364"/>
              <a:gd name="connsiteX3" fmla="*/ 1177365 w 1177365"/>
              <a:gd name="connsiteY3" fmla="*/ 167341 h 669364"/>
              <a:gd name="connsiteX4" fmla="*/ 95624 w 1177365"/>
              <a:gd name="connsiteY4" fmla="*/ 0 h 669364"/>
              <a:gd name="connsiteX0" fmla="*/ 152774 w 1234515"/>
              <a:gd name="connsiteY0" fmla="*/ 0 h 669364"/>
              <a:gd name="connsiteX1" fmla="*/ 0 w 1234515"/>
              <a:gd name="connsiteY1" fmla="*/ 505478 h 669364"/>
              <a:gd name="connsiteX2" fmla="*/ 1150844 w 1234515"/>
              <a:gd name="connsiteY2" fmla="*/ 669364 h 669364"/>
              <a:gd name="connsiteX3" fmla="*/ 1234515 w 1234515"/>
              <a:gd name="connsiteY3" fmla="*/ 167341 h 669364"/>
              <a:gd name="connsiteX4" fmla="*/ 152774 w 1234515"/>
              <a:gd name="connsiteY4" fmla="*/ 0 h 669364"/>
              <a:gd name="connsiteX0" fmla="*/ 152774 w 1234515"/>
              <a:gd name="connsiteY0" fmla="*/ 0 h 578876"/>
              <a:gd name="connsiteX1" fmla="*/ 0 w 1234515"/>
              <a:gd name="connsiteY1" fmla="*/ 505478 h 578876"/>
              <a:gd name="connsiteX2" fmla="*/ 998444 w 1234515"/>
              <a:gd name="connsiteY2" fmla="*/ 578876 h 578876"/>
              <a:gd name="connsiteX3" fmla="*/ 1234515 w 1234515"/>
              <a:gd name="connsiteY3" fmla="*/ 167341 h 578876"/>
              <a:gd name="connsiteX4" fmla="*/ 152774 w 1234515"/>
              <a:gd name="connsiteY4" fmla="*/ 0 h 578876"/>
              <a:gd name="connsiteX0" fmla="*/ 152774 w 1234515"/>
              <a:gd name="connsiteY0" fmla="*/ 0 h 712226"/>
              <a:gd name="connsiteX1" fmla="*/ 0 w 1234515"/>
              <a:gd name="connsiteY1" fmla="*/ 505478 h 712226"/>
              <a:gd name="connsiteX2" fmla="*/ 1131794 w 1234515"/>
              <a:gd name="connsiteY2" fmla="*/ 712226 h 712226"/>
              <a:gd name="connsiteX3" fmla="*/ 1234515 w 1234515"/>
              <a:gd name="connsiteY3" fmla="*/ 167341 h 712226"/>
              <a:gd name="connsiteX4" fmla="*/ 152774 w 1234515"/>
              <a:gd name="connsiteY4" fmla="*/ 0 h 712226"/>
              <a:gd name="connsiteX0" fmla="*/ 348036 w 1234515"/>
              <a:gd name="connsiteY0" fmla="*/ 123171 h 544885"/>
              <a:gd name="connsiteX1" fmla="*/ 0 w 1234515"/>
              <a:gd name="connsiteY1" fmla="*/ 338137 h 544885"/>
              <a:gd name="connsiteX2" fmla="*/ 1131794 w 1234515"/>
              <a:gd name="connsiteY2" fmla="*/ 544885 h 544885"/>
              <a:gd name="connsiteX3" fmla="*/ 1234515 w 1234515"/>
              <a:gd name="connsiteY3" fmla="*/ 0 h 544885"/>
              <a:gd name="connsiteX4" fmla="*/ 348036 w 1234515"/>
              <a:gd name="connsiteY4" fmla="*/ 123171 h 544885"/>
              <a:gd name="connsiteX0" fmla="*/ 114674 w 1234515"/>
              <a:gd name="connsiteY0" fmla="*/ 0 h 707464"/>
              <a:gd name="connsiteX1" fmla="*/ 0 w 1234515"/>
              <a:gd name="connsiteY1" fmla="*/ 500716 h 707464"/>
              <a:gd name="connsiteX2" fmla="*/ 1131794 w 1234515"/>
              <a:gd name="connsiteY2" fmla="*/ 707464 h 707464"/>
              <a:gd name="connsiteX3" fmla="*/ 1234515 w 1234515"/>
              <a:gd name="connsiteY3" fmla="*/ 162579 h 707464"/>
              <a:gd name="connsiteX4" fmla="*/ 114674 w 1234515"/>
              <a:gd name="connsiteY4" fmla="*/ 0 h 707464"/>
              <a:gd name="connsiteX0" fmla="*/ 114674 w 1131794"/>
              <a:gd name="connsiteY0" fmla="*/ 0 h 707464"/>
              <a:gd name="connsiteX1" fmla="*/ 0 w 1131794"/>
              <a:gd name="connsiteY1" fmla="*/ 500716 h 707464"/>
              <a:gd name="connsiteX2" fmla="*/ 1131794 w 1131794"/>
              <a:gd name="connsiteY2" fmla="*/ 707464 h 707464"/>
              <a:gd name="connsiteX3" fmla="*/ 791603 w 1131794"/>
              <a:gd name="connsiteY3" fmla="*/ 357841 h 707464"/>
              <a:gd name="connsiteX4" fmla="*/ 114674 w 1131794"/>
              <a:gd name="connsiteY4" fmla="*/ 0 h 707464"/>
              <a:gd name="connsiteX0" fmla="*/ 114674 w 1215465"/>
              <a:gd name="connsiteY0" fmla="*/ 0 h 707464"/>
              <a:gd name="connsiteX1" fmla="*/ 0 w 1215465"/>
              <a:gd name="connsiteY1" fmla="*/ 500716 h 707464"/>
              <a:gd name="connsiteX2" fmla="*/ 1131794 w 1215465"/>
              <a:gd name="connsiteY2" fmla="*/ 707464 h 707464"/>
              <a:gd name="connsiteX3" fmla="*/ 1215465 w 1215465"/>
              <a:gd name="connsiteY3" fmla="*/ 200678 h 707464"/>
              <a:gd name="connsiteX4" fmla="*/ 114674 w 1215465"/>
              <a:gd name="connsiteY4" fmla="*/ 0 h 707464"/>
              <a:gd name="connsiteX0" fmla="*/ 114674 w 1215465"/>
              <a:gd name="connsiteY0" fmla="*/ 0 h 500716"/>
              <a:gd name="connsiteX1" fmla="*/ 0 w 1215465"/>
              <a:gd name="connsiteY1" fmla="*/ 500716 h 500716"/>
              <a:gd name="connsiteX2" fmla="*/ 898432 w 1215465"/>
              <a:gd name="connsiteY2" fmla="*/ 402664 h 500716"/>
              <a:gd name="connsiteX3" fmla="*/ 1215465 w 1215465"/>
              <a:gd name="connsiteY3" fmla="*/ 200678 h 500716"/>
              <a:gd name="connsiteX4" fmla="*/ 114674 w 1215465"/>
              <a:gd name="connsiteY4" fmla="*/ 0 h 500716"/>
              <a:gd name="connsiteX0" fmla="*/ 114674 w 1215465"/>
              <a:gd name="connsiteY0" fmla="*/ 0 h 707464"/>
              <a:gd name="connsiteX1" fmla="*/ 0 w 1215465"/>
              <a:gd name="connsiteY1" fmla="*/ 500716 h 707464"/>
              <a:gd name="connsiteX2" fmla="*/ 1131795 w 1215465"/>
              <a:gd name="connsiteY2" fmla="*/ 707464 h 707464"/>
              <a:gd name="connsiteX3" fmla="*/ 1215465 w 1215465"/>
              <a:gd name="connsiteY3" fmla="*/ 200678 h 707464"/>
              <a:gd name="connsiteX4" fmla="*/ 114674 w 1215465"/>
              <a:gd name="connsiteY4" fmla="*/ 0 h 707464"/>
              <a:gd name="connsiteX0" fmla="*/ 114674 w 1131795"/>
              <a:gd name="connsiteY0" fmla="*/ 0 h 707464"/>
              <a:gd name="connsiteX1" fmla="*/ 0 w 1131795"/>
              <a:gd name="connsiteY1" fmla="*/ 500716 h 707464"/>
              <a:gd name="connsiteX2" fmla="*/ 1131795 w 1131795"/>
              <a:gd name="connsiteY2" fmla="*/ 707464 h 707464"/>
              <a:gd name="connsiteX3" fmla="*/ 1091640 w 1131795"/>
              <a:gd name="connsiteY3" fmla="*/ 286403 h 707464"/>
              <a:gd name="connsiteX4" fmla="*/ 114674 w 1131795"/>
              <a:gd name="connsiteY4" fmla="*/ 0 h 707464"/>
              <a:gd name="connsiteX0" fmla="*/ 114674 w 1210703"/>
              <a:gd name="connsiteY0" fmla="*/ 0 h 707464"/>
              <a:gd name="connsiteX1" fmla="*/ 0 w 1210703"/>
              <a:gd name="connsiteY1" fmla="*/ 500716 h 707464"/>
              <a:gd name="connsiteX2" fmla="*/ 1131795 w 1210703"/>
              <a:gd name="connsiteY2" fmla="*/ 707464 h 707464"/>
              <a:gd name="connsiteX3" fmla="*/ 1210703 w 1210703"/>
              <a:gd name="connsiteY3" fmla="*/ 191153 h 707464"/>
              <a:gd name="connsiteX4" fmla="*/ 114674 w 1210703"/>
              <a:gd name="connsiteY4" fmla="*/ 0 h 70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03" h="707464">
                <a:moveTo>
                  <a:pt x="114674" y="0"/>
                </a:moveTo>
                <a:lnTo>
                  <a:pt x="0" y="500716"/>
                </a:lnTo>
                <a:lnTo>
                  <a:pt x="1131795" y="707464"/>
                </a:lnTo>
                <a:lnTo>
                  <a:pt x="1210703" y="191153"/>
                </a:lnTo>
                <a:lnTo>
                  <a:pt x="114674" y="0"/>
                </a:lnTo>
                <a:close/>
              </a:path>
            </a:pathLst>
          </a:cu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406345"/>
            <a:ext cx="9860623" cy="549275"/>
          </a:xfrm>
        </p:spPr>
        <p:txBody>
          <a:bodyPr/>
          <a:lstStyle/>
          <a:p>
            <a:r>
              <a:rPr lang="en-US" sz="2400" dirty="0"/>
              <a:t>Weighted Polygons – How to Develop a Remedial Footprint (1/3)</a:t>
            </a:r>
          </a:p>
        </p:txBody>
      </p:sp>
      <p:sp>
        <p:nvSpPr>
          <p:cNvPr id="28" name="TextBox 27">
            <a:extLst>
              <a:ext uri="{FF2B5EF4-FFF2-40B4-BE49-F238E27FC236}">
                <a16:creationId xmlns:a16="http://schemas.microsoft.com/office/drawing/2014/main" id="{5F195883-C220-ADCB-63D9-D70B4E968816}"/>
              </a:ext>
            </a:extLst>
          </p:cNvPr>
          <p:cNvSpPr txBox="1"/>
          <p:nvPr/>
        </p:nvSpPr>
        <p:spPr>
          <a:xfrm>
            <a:off x="4952822" y="6115659"/>
            <a:ext cx="2004075" cy="369332"/>
          </a:xfrm>
          <a:prstGeom prst="rect">
            <a:avLst/>
          </a:prstGeom>
          <a:noFill/>
        </p:spPr>
        <p:txBody>
          <a:bodyPr wrap="none" rtlCol="0">
            <a:spAutoFit/>
          </a:bodyPr>
          <a:lstStyle/>
          <a:p>
            <a:r>
              <a:rPr lang="en-US" b="1" i="1" dirty="0">
                <a:solidFill>
                  <a:schemeClr val="tx1">
                    <a:lumMod val="65000"/>
                    <a:lumOff val="35000"/>
                  </a:schemeClr>
                </a:solidFill>
                <a:latin typeface="Arial" panose="020B0604020202020204" pitchFamily="34" charset="0"/>
              </a:rPr>
              <a:t>PRG = 250 </a:t>
            </a:r>
            <a:r>
              <a:rPr lang="en-US" b="1" i="1" dirty="0">
                <a:solidFill>
                  <a:schemeClr val="tx1">
                    <a:lumMod val="65000"/>
                    <a:lumOff val="35000"/>
                  </a:schemeClr>
                </a:solidFill>
                <a:latin typeface="Arial" panose="020B0604020202020204" pitchFamily="34" charset="0"/>
                <a:cs typeface="Arial" panose="020B0604020202020204" pitchFamily="34" charset="0"/>
              </a:rPr>
              <a:t>µg/kg</a:t>
            </a:r>
            <a:endParaRPr lang="en-US" b="1" i="1" dirty="0">
              <a:solidFill>
                <a:schemeClr val="tx1">
                  <a:lumMod val="65000"/>
                  <a:lumOff val="35000"/>
                </a:schemeClr>
              </a:solidFill>
              <a:latin typeface="Arial" panose="020B0604020202020204" pitchFamily="34" charset="0"/>
            </a:endParaRPr>
          </a:p>
        </p:txBody>
      </p:sp>
      <p:sp>
        <p:nvSpPr>
          <p:cNvPr id="26" name="TextBox 25">
            <a:extLst>
              <a:ext uri="{FF2B5EF4-FFF2-40B4-BE49-F238E27FC236}">
                <a16:creationId xmlns:a16="http://schemas.microsoft.com/office/drawing/2014/main" id="{4E926E15-ED2A-29CC-3DD0-6EE20D3308B3}"/>
              </a:ext>
            </a:extLst>
          </p:cNvPr>
          <p:cNvSpPr txBox="1"/>
          <p:nvPr/>
        </p:nvSpPr>
        <p:spPr>
          <a:xfrm>
            <a:off x="698271"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a:t>
            </a:r>
          </a:p>
        </p:txBody>
      </p:sp>
      <p:sp>
        <p:nvSpPr>
          <p:cNvPr id="27" name="TextBox 26">
            <a:extLst>
              <a:ext uri="{FF2B5EF4-FFF2-40B4-BE49-F238E27FC236}">
                <a16:creationId xmlns:a16="http://schemas.microsoft.com/office/drawing/2014/main" id="{93C0BC6D-82F0-DF6B-5872-4686DB208DF2}"/>
              </a:ext>
            </a:extLst>
          </p:cNvPr>
          <p:cNvSpPr txBox="1"/>
          <p:nvPr/>
        </p:nvSpPr>
        <p:spPr>
          <a:xfrm>
            <a:off x="1787384"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B</a:t>
            </a:r>
          </a:p>
        </p:txBody>
      </p:sp>
      <p:sp>
        <p:nvSpPr>
          <p:cNvPr id="29" name="TextBox 28">
            <a:extLst>
              <a:ext uri="{FF2B5EF4-FFF2-40B4-BE49-F238E27FC236}">
                <a16:creationId xmlns:a16="http://schemas.microsoft.com/office/drawing/2014/main" id="{556599AC-D966-B429-C96C-80D0059B1564}"/>
              </a:ext>
            </a:extLst>
          </p:cNvPr>
          <p:cNvSpPr txBox="1"/>
          <p:nvPr/>
        </p:nvSpPr>
        <p:spPr>
          <a:xfrm>
            <a:off x="1166316" y="1212899"/>
            <a:ext cx="311303" cy="369332"/>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sym typeface="Symbol" panose="05050102010706020507" pitchFamily="18" charset="2"/>
              </a:rPr>
              <a:t></a:t>
            </a:r>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3B8648A-ABB5-AA57-4BA2-630894903A61}"/>
              </a:ext>
            </a:extLst>
          </p:cNvPr>
          <p:cNvSpPr txBox="1"/>
          <p:nvPr/>
        </p:nvSpPr>
        <p:spPr>
          <a:xfrm>
            <a:off x="2403491" y="1229950"/>
            <a:ext cx="31931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06DE1E1F-3FB4-F745-64F8-757DAEE203FE}"/>
              </a:ext>
            </a:extLst>
          </p:cNvPr>
          <p:cNvSpPr txBox="1"/>
          <p:nvPr/>
        </p:nvSpPr>
        <p:spPr>
          <a:xfrm>
            <a:off x="3522332"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a:t>
            </a:r>
          </a:p>
        </p:txBody>
      </p:sp>
      <p:graphicFrame>
        <p:nvGraphicFramePr>
          <p:cNvPr id="46" name="Table 7">
            <a:extLst>
              <a:ext uri="{FF2B5EF4-FFF2-40B4-BE49-F238E27FC236}">
                <a16:creationId xmlns:a16="http://schemas.microsoft.com/office/drawing/2014/main" id="{8A9BAED5-3D00-B8FB-8CAC-CB5124A7B919}"/>
              </a:ext>
            </a:extLst>
          </p:cNvPr>
          <p:cNvGraphicFramePr>
            <a:graphicFrameLocks noGrp="1"/>
          </p:cNvGraphicFramePr>
          <p:nvPr>
            <p:extLst>
              <p:ext uri="{D42A27DB-BD31-4B8C-83A1-F6EECF244321}">
                <p14:modId xmlns:p14="http://schemas.microsoft.com/office/powerpoint/2010/main" val="3481885134"/>
              </p:ext>
            </p:extLst>
          </p:nvPr>
        </p:nvGraphicFramePr>
        <p:xfrm>
          <a:off x="411082" y="1547231"/>
          <a:ext cx="4443984" cy="4937760"/>
        </p:xfrm>
        <a:graphic>
          <a:graphicData uri="http://schemas.openxmlformats.org/drawingml/2006/table">
            <a:tbl>
              <a:tblPr firstRow="1" bandRow="1">
                <a:tableStyleId>{2A488322-F2BA-4B5B-9748-0D474271808F}</a:tableStyleId>
              </a:tblPr>
              <a:tblGrid>
                <a:gridCol w="887353">
                  <a:extLst>
                    <a:ext uri="{9D8B030D-6E8A-4147-A177-3AD203B41FA5}">
                      <a16:colId xmlns:a16="http://schemas.microsoft.com/office/drawing/2014/main" val="284006375"/>
                    </a:ext>
                  </a:extLst>
                </a:gridCol>
                <a:gridCol w="1256697">
                  <a:extLst>
                    <a:ext uri="{9D8B030D-6E8A-4147-A177-3AD203B41FA5}">
                      <a16:colId xmlns:a16="http://schemas.microsoft.com/office/drawing/2014/main" val="3193861683"/>
                    </a:ext>
                  </a:extLst>
                </a:gridCol>
                <a:gridCol w="2299934">
                  <a:extLst>
                    <a:ext uri="{9D8B030D-6E8A-4147-A177-3AD203B41FA5}">
                      <a16:colId xmlns:a16="http://schemas.microsoft.com/office/drawing/2014/main" val="1186259282"/>
                    </a:ext>
                  </a:extLst>
                </a:gridCol>
              </a:tblGrid>
              <a:tr h="192707">
                <a:tc>
                  <a:txBody>
                    <a:bodyPr/>
                    <a:lstStyle/>
                    <a:p>
                      <a:pPr algn="ctr"/>
                      <a:r>
                        <a:rPr lang="en-US" sz="1600" dirty="0">
                          <a:latin typeface="Arial" panose="020B0604020202020204" pitchFamily="34" charset="0"/>
                          <a:cs typeface="Arial" panose="020B0604020202020204" pitchFamily="34" charset="0"/>
                        </a:rPr>
                        <a:t>COC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(µg/kg)</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Percent of </a:t>
                      </a:r>
                    </a:p>
                    <a:p>
                      <a:pPr algn="ctr"/>
                      <a:r>
                        <a:rPr lang="en-US" sz="1600" dirty="0">
                          <a:latin typeface="Arial" panose="020B0604020202020204" pitchFamily="34" charset="0"/>
                          <a:cs typeface="Arial" panose="020B0604020202020204" pitchFamily="34" charset="0"/>
                        </a:rPr>
                        <a:t>Total Area</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Area-adjusted</a:t>
                      </a:r>
                    </a:p>
                    <a:p>
                      <a:pPr algn="ctr"/>
                      <a:r>
                        <a:rPr lang="en-US" sz="1600" dirty="0">
                          <a:latin typeface="Arial" panose="020B0604020202020204" pitchFamily="34" charset="0"/>
                          <a:cs typeface="Arial" panose="020B0604020202020204" pitchFamily="34" charset="0"/>
                        </a:rPr>
                        <a:t>Concentration (µg/kg)</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extLst>
                  <a:ext uri="{0D108BD9-81ED-4DB2-BD59-A6C34878D82A}">
                    <a16:rowId xmlns:a16="http://schemas.microsoft.com/office/drawing/2014/main" val="2775693615"/>
                  </a:ext>
                </a:extLst>
              </a:tr>
              <a:tr h="0">
                <a:tc>
                  <a:txBody>
                    <a:bodyPr/>
                    <a:lstStyle/>
                    <a:p>
                      <a:pPr algn="ctr"/>
                      <a:r>
                        <a:rPr lang="en-US" sz="1600" b="1" dirty="0">
                          <a:solidFill>
                            <a:srgbClr val="C00000"/>
                          </a:solidFill>
                          <a:latin typeface="Arial" panose="020B0604020202020204" pitchFamily="34" charset="0"/>
                          <a:cs typeface="Arial" panose="020B0604020202020204" pitchFamily="34" charset="0"/>
                        </a:rPr>
                        <a:t>0.05</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C00000"/>
                          </a:solidFill>
                          <a:latin typeface="Arial" panose="020B0604020202020204" pitchFamily="34" charset="0"/>
                          <a:cs typeface="Arial" panose="020B0604020202020204" pitchFamily="34" charset="0"/>
                        </a:rPr>
                        <a:t>0.002</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912324252"/>
                  </a:ext>
                </a:extLst>
              </a:tr>
              <a:tr h="25546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2,500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139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31065280"/>
                  </a:ext>
                </a:extLst>
              </a:tr>
              <a:tr h="12839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900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3.3%</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29.9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870857"/>
                  </a:ext>
                </a:extLst>
              </a:tr>
              <a:tr h="20974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31.1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5987635"/>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73.9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38192053"/>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44913567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17.9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331059228"/>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13.2%</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33.0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733677622"/>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19.4%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38.8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92706949"/>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11.7</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00988528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5.06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23839927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16.1%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7.26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656067441"/>
                  </a:ext>
                </a:extLst>
              </a:tr>
              <a:tr h="318212">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Total</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100</a:t>
                      </a:r>
                      <a:r>
                        <a:rPr lang="en-US" sz="1600" dirty="0">
                          <a:solidFill>
                            <a:schemeClr val="tx1">
                              <a:lumMod val="75000"/>
                              <a:lumOff val="25000"/>
                            </a:schemeClr>
                          </a:solidFill>
                          <a:latin typeface="Arial" panose="020B0604020202020204" pitchFamily="34" charset="0"/>
                          <a:cs typeface="Arial" panose="020B0604020202020204" pitchFamily="34" charset="0"/>
                        </a:rPr>
                        <a:t>%</a:t>
                      </a:r>
                      <a:endParaRPr lang="en-US" sz="1600" b="1"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rgbClr val="C00000"/>
                          </a:solidFill>
                          <a:latin typeface="Arial" panose="020B0604020202020204" pitchFamily="34" charset="0"/>
                          <a:cs typeface="Arial" panose="020B0604020202020204" pitchFamily="34" charset="0"/>
                        </a:rPr>
                        <a:t>399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extLst>
                  <a:ext uri="{0D108BD9-81ED-4DB2-BD59-A6C34878D82A}">
                    <a16:rowId xmlns:a16="http://schemas.microsoft.com/office/drawing/2014/main" val="1204004409"/>
                  </a:ext>
                </a:extLst>
              </a:tr>
            </a:tbl>
          </a:graphicData>
        </a:graphic>
      </p:graphicFrame>
      <p:sp>
        <p:nvSpPr>
          <p:cNvPr id="5" name="TextBox 4">
            <a:extLst>
              <a:ext uri="{FF2B5EF4-FFF2-40B4-BE49-F238E27FC236}">
                <a16:creationId xmlns:a16="http://schemas.microsoft.com/office/drawing/2014/main" id="{C795AB19-4ED7-CE2D-088B-CF0E5DFE2782}"/>
              </a:ext>
            </a:extLst>
          </p:cNvPr>
          <p:cNvSpPr txBox="1"/>
          <p:nvPr/>
        </p:nvSpPr>
        <p:spPr>
          <a:xfrm rot="609092">
            <a:off x="8485500" y="1607505"/>
            <a:ext cx="1159292" cy="369332"/>
          </a:xfrm>
          <a:prstGeom prst="rect">
            <a:avLst/>
          </a:prstGeom>
          <a:noFill/>
        </p:spPr>
        <p:txBody>
          <a:bodyPr wrap="none" rtlCol="0">
            <a:spAutoFit/>
          </a:bodyPr>
          <a:lstStyle/>
          <a:p>
            <a:r>
              <a:rPr lang="en-US" dirty="0">
                <a:latin typeface="Arial" panose="020B0604020202020204" pitchFamily="34" charset="0"/>
              </a:rPr>
              <a:t>Shoreline</a:t>
            </a:r>
          </a:p>
        </p:txBody>
      </p:sp>
    </p:spTree>
    <p:extLst>
      <p:ext uri="{BB962C8B-B14F-4D97-AF65-F5344CB8AC3E}">
        <p14:creationId xmlns:p14="http://schemas.microsoft.com/office/powerpoint/2010/main" val="3455986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339AEE-DD7E-85A5-972D-DCDEE27060AA}"/>
              </a:ext>
            </a:extLst>
          </p:cNvPr>
          <p:cNvGrpSpPr/>
          <p:nvPr/>
        </p:nvGrpSpPr>
        <p:grpSpPr>
          <a:xfrm>
            <a:off x="5079116" y="1332778"/>
            <a:ext cx="6698907" cy="4570177"/>
            <a:chOff x="5079116" y="1488226"/>
            <a:chExt cx="6698907" cy="4570177"/>
          </a:xfrm>
        </p:grpSpPr>
        <p:pic>
          <p:nvPicPr>
            <p:cNvPr id="23" name="Picture 22">
              <a:extLst>
                <a:ext uri="{FF2B5EF4-FFF2-40B4-BE49-F238E27FC236}">
                  <a16:creationId xmlns:a16="http://schemas.microsoft.com/office/drawing/2014/main" id="{D543B3A3-73C1-A9FC-8E58-70EDBEDAF08B}"/>
                </a:ext>
              </a:extLst>
            </p:cNvPr>
            <p:cNvPicPr>
              <a:picLocks noChangeAspect="1"/>
            </p:cNvPicPr>
            <p:nvPr/>
          </p:nvPicPr>
          <p:blipFill>
            <a:blip r:embed="rId3"/>
            <a:srcRect/>
            <a:stretch/>
          </p:blipFill>
          <p:spPr>
            <a:xfrm>
              <a:off x="5079116" y="1488226"/>
              <a:ext cx="6698907" cy="4570177"/>
            </a:xfrm>
            <a:prstGeom prst="rect">
              <a:avLst/>
            </a:prstGeom>
            <a:ln w="9525">
              <a:solidFill>
                <a:schemeClr val="bg2">
                  <a:lumMod val="90000"/>
                </a:schemeClr>
              </a:solidFill>
            </a:ln>
          </p:spPr>
        </p:pic>
        <p:sp>
          <p:nvSpPr>
            <p:cNvPr id="24" name="TextBox 23">
              <a:extLst>
                <a:ext uri="{FF2B5EF4-FFF2-40B4-BE49-F238E27FC236}">
                  <a16:creationId xmlns:a16="http://schemas.microsoft.com/office/drawing/2014/main" id="{F95E84CB-7074-134E-37D4-D2B6800AB33D}"/>
                </a:ext>
              </a:extLst>
            </p:cNvPr>
            <p:cNvSpPr txBox="1"/>
            <p:nvPr/>
          </p:nvSpPr>
          <p:spPr>
            <a:xfrm>
              <a:off x="6299188" y="2516732"/>
              <a:ext cx="569387" cy="369332"/>
            </a:xfrm>
            <a:prstGeom prst="rect">
              <a:avLst/>
            </a:prstGeom>
            <a:noFill/>
          </p:spPr>
          <p:txBody>
            <a:bodyPr wrap="none" rtlCol="0">
              <a:spAutoFit/>
            </a:bodyPr>
            <a:lstStyle/>
            <a:p>
              <a:r>
                <a:rPr lang="en-US" dirty="0">
                  <a:latin typeface="Arial" panose="020B0604020202020204" pitchFamily="34" charset="0"/>
                </a:rPr>
                <a:t>250</a:t>
              </a:r>
            </a:p>
          </p:txBody>
        </p:sp>
        <p:sp>
          <p:nvSpPr>
            <p:cNvPr id="25" name="TextBox 24">
              <a:extLst>
                <a:ext uri="{FF2B5EF4-FFF2-40B4-BE49-F238E27FC236}">
                  <a16:creationId xmlns:a16="http://schemas.microsoft.com/office/drawing/2014/main" id="{EF168058-2C2D-63BA-18E8-1BBF17063553}"/>
                </a:ext>
              </a:extLst>
            </p:cNvPr>
            <p:cNvSpPr txBox="1"/>
            <p:nvPr/>
          </p:nvSpPr>
          <p:spPr>
            <a:xfrm>
              <a:off x="7238521" y="2041877"/>
              <a:ext cx="569387" cy="369332"/>
            </a:xfrm>
            <a:prstGeom prst="rect">
              <a:avLst/>
            </a:prstGeom>
            <a:noFill/>
          </p:spPr>
          <p:txBody>
            <a:bodyPr wrap="none" rtlCol="0">
              <a:spAutoFit/>
            </a:bodyPr>
            <a:lstStyle/>
            <a:p>
              <a:r>
                <a:rPr lang="en-US" dirty="0">
                  <a:latin typeface="Arial" panose="020B0604020202020204" pitchFamily="34" charset="0"/>
                </a:rPr>
                <a:t>900</a:t>
              </a:r>
            </a:p>
          </p:txBody>
        </p:sp>
        <p:sp>
          <p:nvSpPr>
            <p:cNvPr id="32" name="TextBox 31">
              <a:extLst>
                <a:ext uri="{FF2B5EF4-FFF2-40B4-BE49-F238E27FC236}">
                  <a16:creationId xmlns:a16="http://schemas.microsoft.com/office/drawing/2014/main" id="{A998BCFD-EB3C-D49F-37B4-17E431999E45}"/>
                </a:ext>
              </a:extLst>
            </p:cNvPr>
            <p:cNvSpPr txBox="1"/>
            <p:nvPr/>
          </p:nvSpPr>
          <p:spPr>
            <a:xfrm>
              <a:off x="7813076" y="2102869"/>
              <a:ext cx="569387" cy="369332"/>
            </a:xfrm>
            <a:prstGeom prst="rect">
              <a:avLst/>
            </a:prstGeom>
            <a:noFill/>
          </p:spPr>
          <p:txBody>
            <a:bodyPr wrap="none" rtlCol="0">
              <a:spAutoFit/>
            </a:bodyPr>
            <a:lstStyle/>
            <a:p>
              <a:r>
                <a:rPr lang="en-US" dirty="0">
                  <a:latin typeface="Arial" panose="020B0604020202020204" pitchFamily="34" charset="0"/>
                </a:rPr>
                <a:t>700</a:t>
              </a:r>
            </a:p>
          </p:txBody>
        </p:sp>
        <p:sp>
          <p:nvSpPr>
            <p:cNvPr id="33" name="TextBox 32">
              <a:extLst>
                <a:ext uri="{FF2B5EF4-FFF2-40B4-BE49-F238E27FC236}">
                  <a16:creationId xmlns:a16="http://schemas.microsoft.com/office/drawing/2014/main" id="{CD250CCE-66F2-B96C-DF66-D2B000BCD621}"/>
                </a:ext>
              </a:extLst>
            </p:cNvPr>
            <p:cNvSpPr txBox="1"/>
            <p:nvPr/>
          </p:nvSpPr>
          <p:spPr>
            <a:xfrm>
              <a:off x="8727175" y="2295897"/>
              <a:ext cx="697627" cy="369332"/>
            </a:xfrm>
            <a:prstGeom prst="rect">
              <a:avLst/>
            </a:prstGeom>
            <a:noFill/>
          </p:spPr>
          <p:txBody>
            <a:bodyPr wrap="none" rtlCol="0">
              <a:spAutoFit/>
            </a:bodyPr>
            <a:lstStyle/>
            <a:p>
              <a:r>
                <a:rPr lang="en-US" dirty="0">
                  <a:latin typeface="Arial" panose="020B0604020202020204" pitchFamily="34" charset="0"/>
                </a:rPr>
                <a:t>3500</a:t>
              </a:r>
            </a:p>
          </p:txBody>
        </p:sp>
        <p:sp>
          <p:nvSpPr>
            <p:cNvPr id="34" name="TextBox 33">
              <a:extLst>
                <a:ext uri="{FF2B5EF4-FFF2-40B4-BE49-F238E27FC236}">
                  <a16:creationId xmlns:a16="http://schemas.microsoft.com/office/drawing/2014/main" id="{7B6F25FA-A6F9-1B7B-72E4-8E466FE07117}"/>
                </a:ext>
              </a:extLst>
            </p:cNvPr>
            <p:cNvSpPr txBox="1"/>
            <p:nvPr/>
          </p:nvSpPr>
          <p:spPr>
            <a:xfrm>
              <a:off x="9537049" y="2522262"/>
              <a:ext cx="697627" cy="369332"/>
            </a:xfrm>
            <a:prstGeom prst="rect">
              <a:avLst/>
            </a:prstGeom>
            <a:noFill/>
          </p:spPr>
          <p:txBody>
            <a:bodyPr wrap="none" rtlCol="0">
              <a:spAutoFit/>
            </a:bodyPr>
            <a:lstStyle/>
            <a:p>
              <a:r>
                <a:rPr lang="en-US" dirty="0">
                  <a:latin typeface="Arial" panose="020B0604020202020204" pitchFamily="34" charset="0"/>
                </a:rPr>
                <a:t>2500</a:t>
              </a:r>
            </a:p>
          </p:txBody>
        </p:sp>
        <p:sp>
          <p:nvSpPr>
            <p:cNvPr id="35" name="TextBox 34">
              <a:extLst>
                <a:ext uri="{FF2B5EF4-FFF2-40B4-BE49-F238E27FC236}">
                  <a16:creationId xmlns:a16="http://schemas.microsoft.com/office/drawing/2014/main" id="{18EC49E2-CDA3-2417-3286-81F1699B54F8}"/>
                </a:ext>
              </a:extLst>
            </p:cNvPr>
            <p:cNvSpPr txBox="1"/>
            <p:nvPr/>
          </p:nvSpPr>
          <p:spPr>
            <a:xfrm>
              <a:off x="10338135" y="2377148"/>
              <a:ext cx="569387" cy="369332"/>
            </a:xfrm>
            <a:prstGeom prst="rect">
              <a:avLst/>
            </a:prstGeom>
            <a:noFill/>
          </p:spPr>
          <p:txBody>
            <a:bodyPr wrap="none" rtlCol="0">
              <a:spAutoFit/>
            </a:bodyPr>
            <a:lstStyle/>
            <a:p>
              <a:r>
                <a:rPr lang="en-US" dirty="0">
                  <a:latin typeface="Arial" panose="020B0604020202020204" pitchFamily="34" charset="0"/>
                </a:rPr>
                <a:t>550</a:t>
              </a:r>
            </a:p>
          </p:txBody>
        </p:sp>
        <p:sp>
          <p:nvSpPr>
            <p:cNvPr id="36" name="TextBox 35">
              <a:extLst>
                <a:ext uri="{FF2B5EF4-FFF2-40B4-BE49-F238E27FC236}">
                  <a16:creationId xmlns:a16="http://schemas.microsoft.com/office/drawing/2014/main" id="{9574054E-E805-EC60-469A-3821C7E8D5D4}"/>
                </a:ext>
              </a:extLst>
            </p:cNvPr>
            <p:cNvSpPr txBox="1"/>
            <p:nvPr/>
          </p:nvSpPr>
          <p:spPr>
            <a:xfrm>
              <a:off x="9972686" y="3080774"/>
              <a:ext cx="569387" cy="369332"/>
            </a:xfrm>
            <a:prstGeom prst="rect">
              <a:avLst/>
            </a:prstGeom>
            <a:noFill/>
          </p:spPr>
          <p:txBody>
            <a:bodyPr wrap="none" rtlCol="0">
              <a:spAutoFit/>
            </a:bodyPr>
            <a:lstStyle/>
            <a:p>
              <a:r>
                <a:rPr lang="en-US" dirty="0">
                  <a:latin typeface="Arial" panose="020B0604020202020204" pitchFamily="34" charset="0"/>
                </a:rPr>
                <a:t>150</a:t>
              </a:r>
            </a:p>
          </p:txBody>
        </p:sp>
        <p:sp>
          <p:nvSpPr>
            <p:cNvPr id="37" name="TextBox 36">
              <a:extLst>
                <a:ext uri="{FF2B5EF4-FFF2-40B4-BE49-F238E27FC236}">
                  <a16:creationId xmlns:a16="http://schemas.microsoft.com/office/drawing/2014/main" id="{8C4D9265-77F0-3328-3851-615D5DED8135}"/>
                </a:ext>
              </a:extLst>
            </p:cNvPr>
            <p:cNvSpPr txBox="1"/>
            <p:nvPr/>
          </p:nvSpPr>
          <p:spPr>
            <a:xfrm>
              <a:off x="8379549" y="2952656"/>
              <a:ext cx="569387" cy="369332"/>
            </a:xfrm>
            <a:prstGeom prst="rect">
              <a:avLst/>
            </a:prstGeom>
            <a:noFill/>
          </p:spPr>
          <p:txBody>
            <a:bodyPr wrap="none" rtlCol="0">
              <a:spAutoFit/>
            </a:bodyPr>
            <a:lstStyle/>
            <a:p>
              <a:r>
                <a:rPr lang="en-US" dirty="0">
                  <a:latin typeface="Arial" panose="020B0604020202020204" pitchFamily="34" charset="0"/>
                </a:rPr>
                <a:t>650</a:t>
              </a:r>
            </a:p>
          </p:txBody>
        </p:sp>
        <p:sp>
          <p:nvSpPr>
            <p:cNvPr id="38" name="TextBox 37">
              <a:extLst>
                <a:ext uri="{FF2B5EF4-FFF2-40B4-BE49-F238E27FC236}">
                  <a16:creationId xmlns:a16="http://schemas.microsoft.com/office/drawing/2014/main" id="{BDB17C8A-FE8D-FB81-2C16-7075CAD0B684}"/>
                </a:ext>
              </a:extLst>
            </p:cNvPr>
            <p:cNvSpPr txBox="1"/>
            <p:nvPr/>
          </p:nvSpPr>
          <p:spPr>
            <a:xfrm>
              <a:off x="8095085" y="4001270"/>
              <a:ext cx="569387" cy="369332"/>
            </a:xfrm>
            <a:prstGeom prst="rect">
              <a:avLst/>
            </a:prstGeom>
            <a:noFill/>
          </p:spPr>
          <p:txBody>
            <a:bodyPr wrap="none" rtlCol="0">
              <a:spAutoFit/>
            </a:bodyPr>
            <a:lstStyle/>
            <a:p>
              <a:r>
                <a:rPr lang="en-US" dirty="0">
                  <a:latin typeface="Arial" panose="020B0604020202020204" pitchFamily="34" charset="0"/>
                </a:rPr>
                <a:t>200</a:t>
              </a:r>
            </a:p>
          </p:txBody>
        </p:sp>
        <p:sp>
          <p:nvSpPr>
            <p:cNvPr id="39" name="TextBox 38">
              <a:extLst>
                <a:ext uri="{FF2B5EF4-FFF2-40B4-BE49-F238E27FC236}">
                  <a16:creationId xmlns:a16="http://schemas.microsoft.com/office/drawing/2014/main" id="{AB50317D-66EE-C522-5FC0-FF8818F0BABD}"/>
                </a:ext>
              </a:extLst>
            </p:cNvPr>
            <p:cNvSpPr txBox="1"/>
            <p:nvPr/>
          </p:nvSpPr>
          <p:spPr>
            <a:xfrm>
              <a:off x="7191219" y="4853023"/>
              <a:ext cx="441146" cy="369332"/>
            </a:xfrm>
            <a:prstGeom prst="rect">
              <a:avLst/>
            </a:prstGeom>
            <a:noFill/>
          </p:spPr>
          <p:txBody>
            <a:bodyPr wrap="none" rtlCol="0">
              <a:spAutoFit/>
            </a:bodyPr>
            <a:lstStyle/>
            <a:p>
              <a:r>
                <a:rPr lang="en-US" dirty="0">
                  <a:latin typeface="Arial" panose="020B0604020202020204" pitchFamily="34" charset="0"/>
                </a:rPr>
                <a:t>45</a:t>
              </a:r>
            </a:p>
          </p:txBody>
        </p:sp>
        <p:sp>
          <p:nvSpPr>
            <p:cNvPr id="40" name="TextBox 39">
              <a:extLst>
                <a:ext uri="{FF2B5EF4-FFF2-40B4-BE49-F238E27FC236}">
                  <a16:creationId xmlns:a16="http://schemas.microsoft.com/office/drawing/2014/main" id="{305C671A-1BBC-DDC1-B1FB-D4F0C8FB38EE}"/>
                </a:ext>
              </a:extLst>
            </p:cNvPr>
            <p:cNvSpPr txBox="1"/>
            <p:nvPr/>
          </p:nvSpPr>
          <p:spPr>
            <a:xfrm>
              <a:off x="7930096" y="5344549"/>
              <a:ext cx="441146" cy="369332"/>
            </a:xfrm>
            <a:prstGeom prst="rect">
              <a:avLst/>
            </a:prstGeom>
            <a:noFill/>
          </p:spPr>
          <p:txBody>
            <a:bodyPr wrap="none" rtlCol="0">
              <a:spAutoFit/>
            </a:bodyPr>
            <a:lstStyle/>
            <a:p>
              <a:r>
                <a:rPr lang="en-US" dirty="0">
                  <a:latin typeface="Arial" panose="020B0604020202020204" pitchFamily="34" charset="0"/>
                </a:rPr>
                <a:t>65</a:t>
              </a:r>
            </a:p>
          </p:txBody>
        </p:sp>
        <p:sp>
          <p:nvSpPr>
            <p:cNvPr id="41" name="TextBox 40">
              <a:extLst>
                <a:ext uri="{FF2B5EF4-FFF2-40B4-BE49-F238E27FC236}">
                  <a16:creationId xmlns:a16="http://schemas.microsoft.com/office/drawing/2014/main" id="{4D73FA20-AABF-5B73-770D-24523B91E2AB}"/>
                </a:ext>
              </a:extLst>
            </p:cNvPr>
            <p:cNvSpPr txBox="1"/>
            <p:nvPr/>
          </p:nvSpPr>
          <p:spPr>
            <a:xfrm>
              <a:off x="6515651" y="1817813"/>
              <a:ext cx="569387" cy="369332"/>
            </a:xfrm>
            <a:prstGeom prst="rect">
              <a:avLst/>
            </a:prstGeom>
            <a:noFill/>
          </p:spPr>
          <p:txBody>
            <a:bodyPr wrap="none" rtlCol="0">
              <a:spAutoFit/>
            </a:bodyPr>
            <a:lstStyle/>
            <a:p>
              <a:r>
                <a:rPr lang="en-US" dirty="0">
                  <a:latin typeface="Arial" panose="020B0604020202020204" pitchFamily="34" charset="0"/>
                </a:rPr>
                <a:t>400</a:t>
              </a:r>
            </a:p>
          </p:txBody>
        </p:sp>
      </p:grpSp>
      <p:sp>
        <p:nvSpPr>
          <p:cNvPr id="8" name="Freeform: Shape 7">
            <a:extLst>
              <a:ext uri="{FF2B5EF4-FFF2-40B4-BE49-F238E27FC236}">
                <a16:creationId xmlns:a16="http://schemas.microsoft.com/office/drawing/2014/main" id="{D6CC44D6-F8FD-569B-E9E3-B41F112B36FC}"/>
              </a:ext>
            </a:extLst>
          </p:cNvPr>
          <p:cNvSpPr/>
          <p:nvPr/>
        </p:nvSpPr>
        <p:spPr>
          <a:xfrm>
            <a:off x="8316944" y="1886700"/>
            <a:ext cx="1210703" cy="707464"/>
          </a:xfrm>
          <a:custGeom>
            <a:avLst/>
            <a:gdLst>
              <a:gd name="connsiteX0" fmla="*/ 95624 w 1177365"/>
              <a:gd name="connsiteY0" fmla="*/ 0 h 669364"/>
              <a:gd name="connsiteX1" fmla="*/ 0 w 1177365"/>
              <a:gd name="connsiteY1" fmla="*/ 472141 h 669364"/>
              <a:gd name="connsiteX2" fmla="*/ 1093694 w 1177365"/>
              <a:gd name="connsiteY2" fmla="*/ 669364 h 669364"/>
              <a:gd name="connsiteX3" fmla="*/ 1177365 w 1177365"/>
              <a:gd name="connsiteY3" fmla="*/ 167341 h 669364"/>
              <a:gd name="connsiteX4" fmla="*/ 95624 w 1177365"/>
              <a:gd name="connsiteY4" fmla="*/ 0 h 669364"/>
              <a:gd name="connsiteX0" fmla="*/ 152774 w 1234515"/>
              <a:gd name="connsiteY0" fmla="*/ 0 h 669364"/>
              <a:gd name="connsiteX1" fmla="*/ 0 w 1234515"/>
              <a:gd name="connsiteY1" fmla="*/ 505478 h 669364"/>
              <a:gd name="connsiteX2" fmla="*/ 1150844 w 1234515"/>
              <a:gd name="connsiteY2" fmla="*/ 669364 h 669364"/>
              <a:gd name="connsiteX3" fmla="*/ 1234515 w 1234515"/>
              <a:gd name="connsiteY3" fmla="*/ 167341 h 669364"/>
              <a:gd name="connsiteX4" fmla="*/ 152774 w 1234515"/>
              <a:gd name="connsiteY4" fmla="*/ 0 h 669364"/>
              <a:gd name="connsiteX0" fmla="*/ 152774 w 1234515"/>
              <a:gd name="connsiteY0" fmla="*/ 0 h 578876"/>
              <a:gd name="connsiteX1" fmla="*/ 0 w 1234515"/>
              <a:gd name="connsiteY1" fmla="*/ 505478 h 578876"/>
              <a:gd name="connsiteX2" fmla="*/ 998444 w 1234515"/>
              <a:gd name="connsiteY2" fmla="*/ 578876 h 578876"/>
              <a:gd name="connsiteX3" fmla="*/ 1234515 w 1234515"/>
              <a:gd name="connsiteY3" fmla="*/ 167341 h 578876"/>
              <a:gd name="connsiteX4" fmla="*/ 152774 w 1234515"/>
              <a:gd name="connsiteY4" fmla="*/ 0 h 578876"/>
              <a:gd name="connsiteX0" fmla="*/ 152774 w 1234515"/>
              <a:gd name="connsiteY0" fmla="*/ 0 h 712226"/>
              <a:gd name="connsiteX1" fmla="*/ 0 w 1234515"/>
              <a:gd name="connsiteY1" fmla="*/ 505478 h 712226"/>
              <a:gd name="connsiteX2" fmla="*/ 1131794 w 1234515"/>
              <a:gd name="connsiteY2" fmla="*/ 712226 h 712226"/>
              <a:gd name="connsiteX3" fmla="*/ 1234515 w 1234515"/>
              <a:gd name="connsiteY3" fmla="*/ 167341 h 712226"/>
              <a:gd name="connsiteX4" fmla="*/ 152774 w 1234515"/>
              <a:gd name="connsiteY4" fmla="*/ 0 h 712226"/>
              <a:gd name="connsiteX0" fmla="*/ 348036 w 1234515"/>
              <a:gd name="connsiteY0" fmla="*/ 123171 h 544885"/>
              <a:gd name="connsiteX1" fmla="*/ 0 w 1234515"/>
              <a:gd name="connsiteY1" fmla="*/ 338137 h 544885"/>
              <a:gd name="connsiteX2" fmla="*/ 1131794 w 1234515"/>
              <a:gd name="connsiteY2" fmla="*/ 544885 h 544885"/>
              <a:gd name="connsiteX3" fmla="*/ 1234515 w 1234515"/>
              <a:gd name="connsiteY3" fmla="*/ 0 h 544885"/>
              <a:gd name="connsiteX4" fmla="*/ 348036 w 1234515"/>
              <a:gd name="connsiteY4" fmla="*/ 123171 h 544885"/>
              <a:gd name="connsiteX0" fmla="*/ 114674 w 1234515"/>
              <a:gd name="connsiteY0" fmla="*/ 0 h 707464"/>
              <a:gd name="connsiteX1" fmla="*/ 0 w 1234515"/>
              <a:gd name="connsiteY1" fmla="*/ 500716 h 707464"/>
              <a:gd name="connsiteX2" fmla="*/ 1131794 w 1234515"/>
              <a:gd name="connsiteY2" fmla="*/ 707464 h 707464"/>
              <a:gd name="connsiteX3" fmla="*/ 1234515 w 1234515"/>
              <a:gd name="connsiteY3" fmla="*/ 162579 h 707464"/>
              <a:gd name="connsiteX4" fmla="*/ 114674 w 1234515"/>
              <a:gd name="connsiteY4" fmla="*/ 0 h 707464"/>
              <a:gd name="connsiteX0" fmla="*/ 114674 w 1131794"/>
              <a:gd name="connsiteY0" fmla="*/ 0 h 707464"/>
              <a:gd name="connsiteX1" fmla="*/ 0 w 1131794"/>
              <a:gd name="connsiteY1" fmla="*/ 500716 h 707464"/>
              <a:gd name="connsiteX2" fmla="*/ 1131794 w 1131794"/>
              <a:gd name="connsiteY2" fmla="*/ 707464 h 707464"/>
              <a:gd name="connsiteX3" fmla="*/ 791603 w 1131794"/>
              <a:gd name="connsiteY3" fmla="*/ 357841 h 707464"/>
              <a:gd name="connsiteX4" fmla="*/ 114674 w 1131794"/>
              <a:gd name="connsiteY4" fmla="*/ 0 h 707464"/>
              <a:gd name="connsiteX0" fmla="*/ 114674 w 1215465"/>
              <a:gd name="connsiteY0" fmla="*/ 0 h 707464"/>
              <a:gd name="connsiteX1" fmla="*/ 0 w 1215465"/>
              <a:gd name="connsiteY1" fmla="*/ 500716 h 707464"/>
              <a:gd name="connsiteX2" fmla="*/ 1131794 w 1215465"/>
              <a:gd name="connsiteY2" fmla="*/ 707464 h 707464"/>
              <a:gd name="connsiteX3" fmla="*/ 1215465 w 1215465"/>
              <a:gd name="connsiteY3" fmla="*/ 200678 h 707464"/>
              <a:gd name="connsiteX4" fmla="*/ 114674 w 1215465"/>
              <a:gd name="connsiteY4" fmla="*/ 0 h 707464"/>
              <a:gd name="connsiteX0" fmla="*/ 114674 w 1215465"/>
              <a:gd name="connsiteY0" fmla="*/ 0 h 500716"/>
              <a:gd name="connsiteX1" fmla="*/ 0 w 1215465"/>
              <a:gd name="connsiteY1" fmla="*/ 500716 h 500716"/>
              <a:gd name="connsiteX2" fmla="*/ 898432 w 1215465"/>
              <a:gd name="connsiteY2" fmla="*/ 402664 h 500716"/>
              <a:gd name="connsiteX3" fmla="*/ 1215465 w 1215465"/>
              <a:gd name="connsiteY3" fmla="*/ 200678 h 500716"/>
              <a:gd name="connsiteX4" fmla="*/ 114674 w 1215465"/>
              <a:gd name="connsiteY4" fmla="*/ 0 h 500716"/>
              <a:gd name="connsiteX0" fmla="*/ 114674 w 1215465"/>
              <a:gd name="connsiteY0" fmla="*/ 0 h 707464"/>
              <a:gd name="connsiteX1" fmla="*/ 0 w 1215465"/>
              <a:gd name="connsiteY1" fmla="*/ 500716 h 707464"/>
              <a:gd name="connsiteX2" fmla="*/ 1131795 w 1215465"/>
              <a:gd name="connsiteY2" fmla="*/ 707464 h 707464"/>
              <a:gd name="connsiteX3" fmla="*/ 1215465 w 1215465"/>
              <a:gd name="connsiteY3" fmla="*/ 200678 h 707464"/>
              <a:gd name="connsiteX4" fmla="*/ 114674 w 1215465"/>
              <a:gd name="connsiteY4" fmla="*/ 0 h 707464"/>
              <a:gd name="connsiteX0" fmla="*/ 114674 w 1131795"/>
              <a:gd name="connsiteY0" fmla="*/ 0 h 707464"/>
              <a:gd name="connsiteX1" fmla="*/ 0 w 1131795"/>
              <a:gd name="connsiteY1" fmla="*/ 500716 h 707464"/>
              <a:gd name="connsiteX2" fmla="*/ 1131795 w 1131795"/>
              <a:gd name="connsiteY2" fmla="*/ 707464 h 707464"/>
              <a:gd name="connsiteX3" fmla="*/ 1091640 w 1131795"/>
              <a:gd name="connsiteY3" fmla="*/ 286403 h 707464"/>
              <a:gd name="connsiteX4" fmla="*/ 114674 w 1131795"/>
              <a:gd name="connsiteY4" fmla="*/ 0 h 707464"/>
              <a:gd name="connsiteX0" fmla="*/ 114674 w 1210703"/>
              <a:gd name="connsiteY0" fmla="*/ 0 h 707464"/>
              <a:gd name="connsiteX1" fmla="*/ 0 w 1210703"/>
              <a:gd name="connsiteY1" fmla="*/ 500716 h 707464"/>
              <a:gd name="connsiteX2" fmla="*/ 1131795 w 1210703"/>
              <a:gd name="connsiteY2" fmla="*/ 707464 h 707464"/>
              <a:gd name="connsiteX3" fmla="*/ 1210703 w 1210703"/>
              <a:gd name="connsiteY3" fmla="*/ 191153 h 707464"/>
              <a:gd name="connsiteX4" fmla="*/ 114674 w 1210703"/>
              <a:gd name="connsiteY4" fmla="*/ 0 h 70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03" h="707464">
                <a:moveTo>
                  <a:pt x="114674" y="0"/>
                </a:moveTo>
                <a:lnTo>
                  <a:pt x="0" y="500716"/>
                </a:lnTo>
                <a:lnTo>
                  <a:pt x="1131795" y="707464"/>
                </a:lnTo>
                <a:lnTo>
                  <a:pt x="1210703" y="191153"/>
                </a:lnTo>
                <a:lnTo>
                  <a:pt x="114674" y="0"/>
                </a:lnTo>
                <a:close/>
              </a:path>
            </a:pathLst>
          </a:cu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406345"/>
            <a:ext cx="9860623" cy="549275"/>
          </a:xfrm>
        </p:spPr>
        <p:txBody>
          <a:bodyPr/>
          <a:lstStyle/>
          <a:p>
            <a:r>
              <a:rPr lang="en-US" sz="2400" dirty="0"/>
              <a:t>Weighted Polygons – How to Develop a Remedial Footprint (2/3)</a:t>
            </a:r>
          </a:p>
        </p:txBody>
      </p:sp>
      <p:sp>
        <p:nvSpPr>
          <p:cNvPr id="28" name="TextBox 27">
            <a:extLst>
              <a:ext uri="{FF2B5EF4-FFF2-40B4-BE49-F238E27FC236}">
                <a16:creationId xmlns:a16="http://schemas.microsoft.com/office/drawing/2014/main" id="{5F195883-C220-ADCB-63D9-D70B4E968816}"/>
              </a:ext>
            </a:extLst>
          </p:cNvPr>
          <p:cNvSpPr txBox="1"/>
          <p:nvPr/>
        </p:nvSpPr>
        <p:spPr>
          <a:xfrm>
            <a:off x="4952822" y="6115659"/>
            <a:ext cx="2004075" cy="369332"/>
          </a:xfrm>
          <a:prstGeom prst="rect">
            <a:avLst/>
          </a:prstGeom>
          <a:noFill/>
        </p:spPr>
        <p:txBody>
          <a:bodyPr wrap="none" rtlCol="0">
            <a:spAutoFit/>
          </a:bodyPr>
          <a:lstStyle/>
          <a:p>
            <a:r>
              <a:rPr lang="en-US" b="1" i="1" dirty="0">
                <a:solidFill>
                  <a:schemeClr val="tx1">
                    <a:lumMod val="65000"/>
                    <a:lumOff val="35000"/>
                  </a:schemeClr>
                </a:solidFill>
                <a:latin typeface="Arial" panose="020B0604020202020204" pitchFamily="34" charset="0"/>
              </a:rPr>
              <a:t>PRG = 250 </a:t>
            </a:r>
            <a:r>
              <a:rPr lang="en-US" b="1" i="1" dirty="0">
                <a:solidFill>
                  <a:schemeClr val="tx1">
                    <a:lumMod val="65000"/>
                    <a:lumOff val="35000"/>
                  </a:schemeClr>
                </a:solidFill>
                <a:latin typeface="Arial" panose="020B0604020202020204" pitchFamily="34" charset="0"/>
                <a:cs typeface="Arial" panose="020B0604020202020204" pitchFamily="34" charset="0"/>
              </a:rPr>
              <a:t>µg/kg</a:t>
            </a:r>
            <a:endParaRPr lang="en-US" b="1" i="1" dirty="0">
              <a:solidFill>
                <a:schemeClr val="tx1">
                  <a:lumMod val="65000"/>
                  <a:lumOff val="35000"/>
                </a:schemeClr>
              </a:solidFill>
              <a:latin typeface="Arial" panose="020B0604020202020204" pitchFamily="34" charset="0"/>
            </a:endParaRPr>
          </a:p>
        </p:txBody>
      </p:sp>
      <p:sp>
        <p:nvSpPr>
          <p:cNvPr id="26" name="TextBox 25">
            <a:extLst>
              <a:ext uri="{FF2B5EF4-FFF2-40B4-BE49-F238E27FC236}">
                <a16:creationId xmlns:a16="http://schemas.microsoft.com/office/drawing/2014/main" id="{4E926E15-ED2A-29CC-3DD0-6EE20D3308B3}"/>
              </a:ext>
            </a:extLst>
          </p:cNvPr>
          <p:cNvSpPr txBox="1"/>
          <p:nvPr/>
        </p:nvSpPr>
        <p:spPr>
          <a:xfrm>
            <a:off x="698271"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a:t>
            </a:r>
          </a:p>
        </p:txBody>
      </p:sp>
      <p:sp>
        <p:nvSpPr>
          <p:cNvPr id="27" name="TextBox 26">
            <a:extLst>
              <a:ext uri="{FF2B5EF4-FFF2-40B4-BE49-F238E27FC236}">
                <a16:creationId xmlns:a16="http://schemas.microsoft.com/office/drawing/2014/main" id="{93C0BC6D-82F0-DF6B-5872-4686DB208DF2}"/>
              </a:ext>
            </a:extLst>
          </p:cNvPr>
          <p:cNvSpPr txBox="1"/>
          <p:nvPr/>
        </p:nvSpPr>
        <p:spPr>
          <a:xfrm>
            <a:off x="1787384"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B</a:t>
            </a:r>
          </a:p>
        </p:txBody>
      </p:sp>
      <p:sp>
        <p:nvSpPr>
          <p:cNvPr id="29" name="TextBox 28">
            <a:extLst>
              <a:ext uri="{FF2B5EF4-FFF2-40B4-BE49-F238E27FC236}">
                <a16:creationId xmlns:a16="http://schemas.microsoft.com/office/drawing/2014/main" id="{556599AC-D966-B429-C96C-80D0059B1564}"/>
              </a:ext>
            </a:extLst>
          </p:cNvPr>
          <p:cNvSpPr txBox="1"/>
          <p:nvPr/>
        </p:nvSpPr>
        <p:spPr>
          <a:xfrm>
            <a:off x="1181186" y="1223193"/>
            <a:ext cx="311303" cy="369332"/>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sym typeface="Symbol" panose="05050102010706020507" pitchFamily="18" charset="2"/>
              </a:rPr>
              <a:t></a:t>
            </a:r>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3B8648A-ABB5-AA57-4BA2-630894903A61}"/>
              </a:ext>
            </a:extLst>
          </p:cNvPr>
          <p:cNvSpPr txBox="1"/>
          <p:nvPr/>
        </p:nvSpPr>
        <p:spPr>
          <a:xfrm>
            <a:off x="2403491" y="1229950"/>
            <a:ext cx="31931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06DE1E1F-3FB4-F745-64F8-757DAEE203FE}"/>
              </a:ext>
            </a:extLst>
          </p:cNvPr>
          <p:cNvSpPr txBox="1"/>
          <p:nvPr/>
        </p:nvSpPr>
        <p:spPr>
          <a:xfrm>
            <a:off x="3522332"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a:t>
            </a:r>
          </a:p>
        </p:txBody>
      </p:sp>
      <p:sp>
        <p:nvSpPr>
          <p:cNvPr id="4" name="Freeform: Shape 3">
            <a:extLst>
              <a:ext uri="{FF2B5EF4-FFF2-40B4-BE49-F238E27FC236}">
                <a16:creationId xmlns:a16="http://schemas.microsoft.com/office/drawing/2014/main" id="{F2CD240C-199C-D033-CD4E-B7C18175D9A0}"/>
              </a:ext>
            </a:extLst>
          </p:cNvPr>
          <p:cNvSpPr/>
          <p:nvPr/>
        </p:nvSpPr>
        <p:spPr>
          <a:xfrm>
            <a:off x="9448704" y="2077313"/>
            <a:ext cx="1013667" cy="1082999"/>
          </a:xfrm>
          <a:custGeom>
            <a:avLst/>
            <a:gdLst>
              <a:gd name="connsiteX0" fmla="*/ 83670 w 1027953"/>
              <a:gd name="connsiteY0" fmla="*/ 0 h 1099670"/>
              <a:gd name="connsiteX1" fmla="*/ 83670 w 1027953"/>
              <a:gd name="connsiteY1" fmla="*/ 0 h 1099670"/>
              <a:gd name="connsiteX2" fmla="*/ 0 w 1027953"/>
              <a:gd name="connsiteY2" fmla="*/ 472141 h 1099670"/>
              <a:gd name="connsiteX3" fmla="*/ 197223 w 1027953"/>
              <a:gd name="connsiteY3" fmla="*/ 1099670 h 1099670"/>
              <a:gd name="connsiteX4" fmla="*/ 890494 w 1027953"/>
              <a:gd name="connsiteY4" fmla="*/ 633506 h 1099670"/>
              <a:gd name="connsiteX5" fmla="*/ 1027953 w 1027953"/>
              <a:gd name="connsiteY5" fmla="*/ 173317 h 1099670"/>
              <a:gd name="connsiteX6" fmla="*/ 83670 w 1027953"/>
              <a:gd name="connsiteY6" fmla="*/ 0 h 1099670"/>
              <a:gd name="connsiteX0" fmla="*/ 340845 w 1027953"/>
              <a:gd name="connsiteY0" fmla="*/ 0 h 1213970"/>
              <a:gd name="connsiteX1" fmla="*/ 83670 w 1027953"/>
              <a:gd name="connsiteY1" fmla="*/ 114300 h 1213970"/>
              <a:gd name="connsiteX2" fmla="*/ 0 w 1027953"/>
              <a:gd name="connsiteY2" fmla="*/ 586441 h 1213970"/>
              <a:gd name="connsiteX3" fmla="*/ 197223 w 1027953"/>
              <a:gd name="connsiteY3" fmla="*/ 1213970 h 1213970"/>
              <a:gd name="connsiteX4" fmla="*/ 890494 w 1027953"/>
              <a:gd name="connsiteY4" fmla="*/ 747806 h 1213970"/>
              <a:gd name="connsiteX5" fmla="*/ 1027953 w 1027953"/>
              <a:gd name="connsiteY5" fmla="*/ 287617 h 1213970"/>
              <a:gd name="connsiteX6" fmla="*/ 340845 w 1027953"/>
              <a:gd name="connsiteY6" fmla="*/ 0 h 1213970"/>
              <a:gd name="connsiteX0" fmla="*/ 388470 w 1075578"/>
              <a:gd name="connsiteY0" fmla="*/ 0 h 1213970"/>
              <a:gd name="connsiteX1" fmla="*/ 131295 w 1075578"/>
              <a:gd name="connsiteY1" fmla="*/ 114300 h 1213970"/>
              <a:gd name="connsiteX2" fmla="*/ 0 w 1075578"/>
              <a:gd name="connsiteY2" fmla="*/ 648353 h 1213970"/>
              <a:gd name="connsiteX3" fmla="*/ 244848 w 1075578"/>
              <a:gd name="connsiteY3" fmla="*/ 1213970 h 1213970"/>
              <a:gd name="connsiteX4" fmla="*/ 938119 w 1075578"/>
              <a:gd name="connsiteY4" fmla="*/ 747806 h 1213970"/>
              <a:gd name="connsiteX5" fmla="*/ 1075578 w 1075578"/>
              <a:gd name="connsiteY5" fmla="*/ 287617 h 1213970"/>
              <a:gd name="connsiteX6" fmla="*/ 388470 w 1075578"/>
              <a:gd name="connsiteY6" fmla="*/ 0 h 1213970"/>
              <a:gd name="connsiteX0" fmla="*/ 388470 w 1075578"/>
              <a:gd name="connsiteY0" fmla="*/ 0 h 918695"/>
              <a:gd name="connsiteX1" fmla="*/ 131295 w 1075578"/>
              <a:gd name="connsiteY1" fmla="*/ 114300 h 918695"/>
              <a:gd name="connsiteX2" fmla="*/ 0 w 1075578"/>
              <a:gd name="connsiteY2" fmla="*/ 648353 h 918695"/>
              <a:gd name="connsiteX3" fmla="*/ 287711 w 1075578"/>
              <a:gd name="connsiteY3" fmla="*/ 918695 h 918695"/>
              <a:gd name="connsiteX4" fmla="*/ 938119 w 1075578"/>
              <a:gd name="connsiteY4" fmla="*/ 747806 h 918695"/>
              <a:gd name="connsiteX5" fmla="*/ 1075578 w 1075578"/>
              <a:gd name="connsiteY5" fmla="*/ 287617 h 918695"/>
              <a:gd name="connsiteX6" fmla="*/ 388470 w 1075578"/>
              <a:gd name="connsiteY6" fmla="*/ 0 h 918695"/>
              <a:gd name="connsiteX0" fmla="*/ 388470 w 1075578"/>
              <a:gd name="connsiteY0" fmla="*/ 0 h 1233020"/>
              <a:gd name="connsiteX1" fmla="*/ 131295 w 1075578"/>
              <a:gd name="connsiteY1" fmla="*/ 114300 h 1233020"/>
              <a:gd name="connsiteX2" fmla="*/ 0 w 1075578"/>
              <a:gd name="connsiteY2" fmla="*/ 648353 h 1233020"/>
              <a:gd name="connsiteX3" fmla="*/ 201986 w 1075578"/>
              <a:gd name="connsiteY3" fmla="*/ 1233020 h 1233020"/>
              <a:gd name="connsiteX4" fmla="*/ 938119 w 1075578"/>
              <a:gd name="connsiteY4" fmla="*/ 747806 h 1233020"/>
              <a:gd name="connsiteX5" fmla="*/ 1075578 w 1075578"/>
              <a:gd name="connsiteY5" fmla="*/ 287617 h 1233020"/>
              <a:gd name="connsiteX6" fmla="*/ 388470 w 1075578"/>
              <a:gd name="connsiteY6" fmla="*/ 0 h 1233020"/>
              <a:gd name="connsiteX0" fmla="*/ 388470 w 1075578"/>
              <a:gd name="connsiteY0" fmla="*/ 0 h 1233020"/>
              <a:gd name="connsiteX1" fmla="*/ 131295 w 1075578"/>
              <a:gd name="connsiteY1" fmla="*/ 114300 h 1233020"/>
              <a:gd name="connsiteX2" fmla="*/ 0 w 1075578"/>
              <a:gd name="connsiteY2" fmla="*/ 648353 h 1233020"/>
              <a:gd name="connsiteX3" fmla="*/ 201986 w 1075578"/>
              <a:gd name="connsiteY3" fmla="*/ 1233020 h 1233020"/>
              <a:gd name="connsiteX4" fmla="*/ 647607 w 1075578"/>
              <a:gd name="connsiteY4" fmla="*/ 509681 h 1233020"/>
              <a:gd name="connsiteX5" fmla="*/ 1075578 w 1075578"/>
              <a:gd name="connsiteY5" fmla="*/ 287617 h 1233020"/>
              <a:gd name="connsiteX6" fmla="*/ 388470 w 1075578"/>
              <a:gd name="connsiteY6" fmla="*/ 0 h 1233020"/>
              <a:gd name="connsiteX0" fmla="*/ 388470 w 1075578"/>
              <a:gd name="connsiteY0" fmla="*/ 0 h 1233020"/>
              <a:gd name="connsiteX1" fmla="*/ 131295 w 1075578"/>
              <a:gd name="connsiteY1" fmla="*/ 114300 h 1233020"/>
              <a:gd name="connsiteX2" fmla="*/ 0 w 1075578"/>
              <a:gd name="connsiteY2" fmla="*/ 648353 h 1233020"/>
              <a:gd name="connsiteX3" fmla="*/ 201986 w 1075578"/>
              <a:gd name="connsiteY3" fmla="*/ 1233020 h 1233020"/>
              <a:gd name="connsiteX4" fmla="*/ 885732 w 1075578"/>
              <a:gd name="connsiteY4" fmla="*/ 757331 h 1233020"/>
              <a:gd name="connsiteX5" fmla="*/ 1075578 w 1075578"/>
              <a:gd name="connsiteY5" fmla="*/ 287617 h 1233020"/>
              <a:gd name="connsiteX6" fmla="*/ 388470 w 1075578"/>
              <a:gd name="connsiteY6" fmla="*/ 0 h 1233020"/>
              <a:gd name="connsiteX0" fmla="*/ 388470 w 1075578"/>
              <a:gd name="connsiteY0" fmla="*/ 0 h 947270"/>
              <a:gd name="connsiteX1" fmla="*/ 131295 w 1075578"/>
              <a:gd name="connsiteY1" fmla="*/ 114300 h 947270"/>
              <a:gd name="connsiteX2" fmla="*/ 0 w 1075578"/>
              <a:gd name="connsiteY2" fmla="*/ 648353 h 947270"/>
              <a:gd name="connsiteX3" fmla="*/ 301999 w 1075578"/>
              <a:gd name="connsiteY3" fmla="*/ 947270 h 947270"/>
              <a:gd name="connsiteX4" fmla="*/ 885732 w 1075578"/>
              <a:gd name="connsiteY4" fmla="*/ 757331 h 947270"/>
              <a:gd name="connsiteX5" fmla="*/ 1075578 w 1075578"/>
              <a:gd name="connsiteY5" fmla="*/ 287617 h 947270"/>
              <a:gd name="connsiteX6" fmla="*/ 388470 w 1075578"/>
              <a:gd name="connsiteY6" fmla="*/ 0 h 947270"/>
              <a:gd name="connsiteX0" fmla="*/ 388470 w 1075578"/>
              <a:gd name="connsiteY0" fmla="*/ 0 h 1223495"/>
              <a:gd name="connsiteX1" fmla="*/ 131295 w 1075578"/>
              <a:gd name="connsiteY1" fmla="*/ 114300 h 1223495"/>
              <a:gd name="connsiteX2" fmla="*/ 0 w 1075578"/>
              <a:gd name="connsiteY2" fmla="*/ 648353 h 1223495"/>
              <a:gd name="connsiteX3" fmla="*/ 201986 w 1075578"/>
              <a:gd name="connsiteY3" fmla="*/ 1223495 h 1223495"/>
              <a:gd name="connsiteX4" fmla="*/ 885732 w 1075578"/>
              <a:gd name="connsiteY4" fmla="*/ 757331 h 1223495"/>
              <a:gd name="connsiteX5" fmla="*/ 1075578 w 1075578"/>
              <a:gd name="connsiteY5" fmla="*/ 287617 h 1223495"/>
              <a:gd name="connsiteX6" fmla="*/ 388470 w 1075578"/>
              <a:gd name="connsiteY6" fmla="*/ 0 h 1223495"/>
              <a:gd name="connsiteX0" fmla="*/ 388470 w 885732"/>
              <a:gd name="connsiteY0" fmla="*/ 0 h 1223495"/>
              <a:gd name="connsiteX1" fmla="*/ 131295 w 885732"/>
              <a:gd name="connsiteY1" fmla="*/ 114300 h 1223495"/>
              <a:gd name="connsiteX2" fmla="*/ 0 w 885732"/>
              <a:gd name="connsiteY2" fmla="*/ 648353 h 1223495"/>
              <a:gd name="connsiteX3" fmla="*/ 201986 w 885732"/>
              <a:gd name="connsiteY3" fmla="*/ 1223495 h 1223495"/>
              <a:gd name="connsiteX4" fmla="*/ 885732 w 885732"/>
              <a:gd name="connsiteY4" fmla="*/ 757331 h 1223495"/>
              <a:gd name="connsiteX5" fmla="*/ 708866 w 885732"/>
              <a:gd name="connsiteY5" fmla="*/ 392392 h 1223495"/>
              <a:gd name="connsiteX6" fmla="*/ 388470 w 885732"/>
              <a:gd name="connsiteY6" fmla="*/ 0 h 1223495"/>
              <a:gd name="connsiteX0" fmla="*/ 388470 w 1018428"/>
              <a:gd name="connsiteY0" fmla="*/ 0 h 1223495"/>
              <a:gd name="connsiteX1" fmla="*/ 131295 w 1018428"/>
              <a:gd name="connsiteY1" fmla="*/ 114300 h 1223495"/>
              <a:gd name="connsiteX2" fmla="*/ 0 w 1018428"/>
              <a:gd name="connsiteY2" fmla="*/ 648353 h 1223495"/>
              <a:gd name="connsiteX3" fmla="*/ 201986 w 1018428"/>
              <a:gd name="connsiteY3" fmla="*/ 1223495 h 1223495"/>
              <a:gd name="connsiteX4" fmla="*/ 885732 w 1018428"/>
              <a:gd name="connsiteY4" fmla="*/ 757331 h 1223495"/>
              <a:gd name="connsiteX5" fmla="*/ 1018428 w 1018428"/>
              <a:gd name="connsiteY5" fmla="*/ 306667 h 1223495"/>
              <a:gd name="connsiteX6" fmla="*/ 388470 w 1018428"/>
              <a:gd name="connsiteY6" fmla="*/ 0 h 1223495"/>
              <a:gd name="connsiteX0" fmla="*/ 436095 w 1018428"/>
              <a:gd name="connsiteY0" fmla="*/ 338137 h 1109195"/>
              <a:gd name="connsiteX1" fmla="*/ 131295 w 1018428"/>
              <a:gd name="connsiteY1" fmla="*/ 0 h 1109195"/>
              <a:gd name="connsiteX2" fmla="*/ 0 w 1018428"/>
              <a:gd name="connsiteY2" fmla="*/ 534053 h 1109195"/>
              <a:gd name="connsiteX3" fmla="*/ 201986 w 1018428"/>
              <a:gd name="connsiteY3" fmla="*/ 1109195 h 1109195"/>
              <a:gd name="connsiteX4" fmla="*/ 885732 w 1018428"/>
              <a:gd name="connsiteY4" fmla="*/ 643031 h 1109195"/>
              <a:gd name="connsiteX5" fmla="*/ 1018428 w 1018428"/>
              <a:gd name="connsiteY5" fmla="*/ 192367 h 1109195"/>
              <a:gd name="connsiteX6" fmla="*/ 436095 w 1018428"/>
              <a:gd name="connsiteY6" fmla="*/ 338137 h 1109195"/>
              <a:gd name="connsiteX0" fmla="*/ 436095 w 1018428"/>
              <a:gd name="connsiteY0" fmla="*/ 338137 h 1109195"/>
              <a:gd name="connsiteX1" fmla="*/ 131295 w 1018428"/>
              <a:gd name="connsiteY1" fmla="*/ 0 h 1109195"/>
              <a:gd name="connsiteX2" fmla="*/ 0 w 1018428"/>
              <a:gd name="connsiteY2" fmla="*/ 534053 h 1109195"/>
              <a:gd name="connsiteX3" fmla="*/ 201986 w 1018428"/>
              <a:gd name="connsiteY3" fmla="*/ 1109195 h 1109195"/>
              <a:gd name="connsiteX4" fmla="*/ 885732 w 1018428"/>
              <a:gd name="connsiteY4" fmla="*/ 643031 h 1109195"/>
              <a:gd name="connsiteX5" fmla="*/ 1018428 w 1018428"/>
              <a:gd name="connsiteY5" fmla="*/ 192367 h 1109195"/>
              <a:gd name="connsiteX6" fmla="*/ 436095 w 1018428"/>
              <a:gd name="connsiteY6" fmla="*/ 338137 h 1109195"/>
              <a:gd name="connsiteX0" fmla="*/ 1018428 w 1018428"/>
              <a:gd name="connsiteY0" fmla="*/ 192367 h 1109195"/>
              <a:gd name="connsiteX1" fmla="*/ 131295 w 1018428"/>
              <a:gd name="connsiteY1" fmla="*/ 0 h 1109195"/>
              <a:gd name="connsiteX2" fmla="*/ 0 w 1018428"/>
              <a:gd name="connsiteY2" fmla="*/ 534053 h 1109195"/>
              <a:gd name="connsiteX3" fmla="*/ 201986 w 1018428"/>
              <a:gd name="connsiteY3" fmla="*/ 1109195 h 1109195"/>
              <a:gd name="connsiteX4" fmla="*/ 885732 w 1018428"/>
              <a:gd name="connsiteY4" fmla="*/ 643031 h 1109195"/>
              <a:gd name="connsiteX5" fmla="*/ 1018428 w 1018428"/>
              <a:gd name="connsiteY5" fmla="*/ 192367 h 1109195"/>
              <a:gd name="connsiteX0" fmla="*/ 1018428 w 1018428"/>
              <a:gd name="connsiteY0" fmla="*/ 237610 h 1154438"/>
              <a:gd name="connsiteX1" fmla="*/ 471813 w 1018428"/>
              <a:gd name="connsiteY1" fmla="*/ 0 h 1154438"/>
              <a:gd name="connsiteX2" fmla="*/ 0 w 1018428"/>
              <a:gd name="connsiteY2" fmla="*/ 579296 h 1154438"/>
              <a:gd name="connsiteX3" fmla="*/ 201986 w 1018428"/>
              <a:gd name="connsiteY3" fmla="*/ 1154438 h 1154438"/>
              <a:gd name="connsiteX4" fmla="*/ 885732 w 1018428"/>
              <a:gd name="connsiteY4" fmla="*/ 688274 h 1154438"/>
              <a:gd name="connsiteX5" fmla="*/ 1018428 w 1018428"/>
              <a:gd name="connsiteY5" fmla="*/ 237610 h 1154438"/>
              <a:gd name="connsiteX0" fmla="*/ 1018428 w 1018428"/>
              <a:gd name="connsiteY0" fmla="*/ 161410 h 1078238"/>
              <a:gd name="connsiteX1" fmla="*/ 83669 w 1018428"/>
              <a:gd name="connsiteY1" fmla="*/ 0 h 1078238"/>
              <a:gd name="connsiteX2" fmla="*/ 0 w 1018428"/>
              <a:gd name="connsiteY2" fmla="*/ 503096 h 1078238"/>
              <a:gd name="connsiteX3" fmla="*/ 201986 w 1018428"/>
              <a:gd name="connsiteY3" fmla="*/ 1078238 h 1078238"/>
              <a:gd name="connsiteX4" fmla="*/ 885732 w 1018428"/>
              <a:gd name="connsiteY4" fmla="*/ 612074 h 1078238"/>
              <a:gd name="connsiteX5" fmla="*/ 1018428 w 1018428"/>
              <a:gd name="connsiteY5" fmla="*/ 161410 h 1078238"/>
              <a:gd name="connsiteX0" fmla="*/ 934759 w 934759"/>
              <a:gd name="connsiteY0" fmla="*/ 161410 h 1078238"/>
              <a:gd name="connsiteX1" fmla="*/ 0 w 934759"/>
              <a:gd name="connsiteY1" fmla="*/ 0 h 1078238"/>
              <a:gd name="connsiteX2" fmla="*/ 56824 w 934759"/>
              <a:gd name="connsiteY2" fmla="*/ 488808 h 1078238"/>
              <a:gd name="connsiteX3" fmla="*/ 118317 w 934759"/>
              <a:gd name="connsiteY3" fmla="*/ 1078238 h 1078238"/>
              <a:gd name="connsiteX4" fmla="*/ 802063 w 934759"/>
              <a:gd name="connsiteY4" fmla="*/ 612074 h 1078238"/>
              <a:gd name="connsiteX5" fmla="*/ 934759 w 934759"/>
              <a:gd name="connsiteY5" fmla="*/ 161410 h 1078238"/>
              <a:gd name="connsiteX0" fmla="*/ 1013667 w 1013667"/>
              <a:gd name="connsiteY0" fmla="*/ 161410 h 1078238"/>
              <a:gd name="connsiteX1" fmla="*/ 78908 w 1013667"/>
              <a:gd name="connsiteY1" fmla="*/ 0 h 1078238"/>
              <a:gd name="connsiteX2" fmla="*/ 0 w 1013667"/>
              <a:gd name="connsiteY2" fmla="*/ 515001 h 1078238"/>
              <a:gd name="connsiteX3" fmla="*/ 197225 w 1013667"/>
              <a:gd name="connsiteY3" fmla="*/ 1078238 h 1078238"/>
              <a:gd name="connsiteX4" fmla="*/ 880971 w 1013667"/>
              <a:gd name="connsiteY4" fmla="*/ 612074 h 1078238"/>
              <a:gd name="connsiteX5" fmla="*/ 1013667 w 1013667"/>
              <a:gd name="connsiteY5" fmla="*/ 161410 h 1078238"/>
              <a:gd name="connsiteX0" fmla="*/ 1013667 w 1013667"/>
              <a:gd name="connsiteY0" fmla="*/ 92353 h 1009181"/>
              <a:gd name="connsiteX1" fmla="*/ 145583 w 1013667"/>
              <a:gd name="connsiteY1" fmla="*/ 0 h 1009181"/>
              <a:gd name="connsiteX2" fmla="*/ 0 w 1013667"/>
              <a:gd name="connsiteY2" fmla="*/ 445944 h 1009181"/>
              <a:gd name="connsiteX3" fmla="*/ 197225 w 1013667"/>
              <a:gd name="connsiteY3" fmla="*/ 1009181 h 1009181"/>
              <a:gd name="connsiteX4" fmla="*/ 880971 w 1013667"/>
              <a:gd name="connsiteY4" fmla="*/ 543017 h 1009181"/>
              <a:gd name="connsiteX5" fmla="*/ 1013667 w 1013667"/>
              <a:gd name="connsiteY5" fmla="*/ 92353 h 1009181"/>
              <a:gd name="connsiteX0" fmla="*/ 1013667 w 1013667"/>
              <a:gd name="connsiteY0" fmla="*/ 166172 h 1083000"/>
              <a:gd name="connsiteX1" fmla="*/ 81289 w 1013667"/>
              <a:gd name="connsiteY1" fmla="*/ 0 h 1083000"/>
              <a:gd name="connsiteX2" fmla="*/ 0 w 1013667"/>
              <a:gd name="connsiteY2" fmla="*/ 519763 h 1083000"/>
              <a:gd name="connsiteX3" fmla="*/ 197225 w 1013667"/>
              <a:gd name="connsiteY3" fmla="*/ 1083000 h 1083000"/>
              <a:gd name="connsiteX4" fmla="*/ 880971 w 1013667"/>
              <a:gd name="connsiteY4" fmla="*/ 616836 h 1083000"/>
              <a:gd name="connsiteX5" fmla="*/ 1013667 w 1013667"/>
              <a:gd name="connsiteY5" fmla="*/ 166172 h 1083000"/>
              <a:gd name="connsiteX0" fmla="*/ 1013667 w 1013667"/>
              <a:gd name="connsiteY0" fmla="*/ 166172 h 975843"/>
              <a:gd name="connsiteX1" fmla="*/ 81289 w 1013667"/>
              <a:gd name="connsiteY1" fmla="*/ 0 h 975843"/>
              <a:gd name="connsiteX2" fmla="*/ 0 w 1013667"/>
              <a:gd name="connsiteY2" fmla="*/ 519763 h 975843"/>
              <a:gd name="connsiteX3" fmla="*/ 228181 w 1013667"/>
              <a:gd name="connsiteY3" fmla="*/ 975843 h 975843"/>
              <a:gd name="connsiteX4" fmla="*/ 880971 w 1013667"/>
              <a:gd name="connsiteY4" fmla="*/ 616836 h 975843"/>
              <a:gd name="connsiteX5" fmla="*/ 1013667 w 1013667"/>
              <a:gd name="connsiteY5" fmla="*/ 166172 h 975843"/>
              <a:gd name="connsiteX0" fmla="*/ 1013667 w 1013667"/>
              <a:gd name="connsiteY0" fmla="*/ 166172 h 1082999"/>
              <a:gd name="connsiteX1" fmla="*/ 81289 w 1013667"/>
              <a:gd name="connsiteY1" fmla="*/ 0 h 1082999"/>
              <a:gd name="connsiteX2" fmla="*/ 0 w 1013667"/>
              <a:gd name="connsiteY2" fmla="*/ 519763 h 1082999"/>
              <a:gd name="connsiteX3" fmla="*/ 192463 w 1013667"/>
              <a:gd name="connsiteY3" fmla="*/ 1082999 h 1082999"/>
              <a:gd name="connsiteX4" fmla="*/ 880971 w 1013667"/>
              <a:gd name="connsiteY4" fmla="*/ 616836 h 1082999"/>
              <a:gd name="connsiteX5" fmla="*/ 1013667 w 1013667"/>
              <a:gd name="connsiteY5" fmla="*/ 166172 h 10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667" h="1082999">
                <a:moveTo>
                  <a:pt x="1013667" y="166172"/>
                </a:moveTo>
                <a:lnTo>
                  <a:pt x="81289" y="0"/>
                </a:lnTo>
                <a:lnTo>
                  <a:pt x="0" y="519763"/>
                </a:lnTo>
                <a:lnTo>
                  <a:pt x="192463" y="1082999"/>
                </a:lnTo>
                <a:lnTo>
                  <a:pt x="880971" y="616836"/>
                </a:lnTo>
                <a:lnTo>
                  <a:pt x="1013667" y="166172"/>
                </a:lnTo>
                <a:close/>
              </a:path>
            </a:pathLst>
          </a:cu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21" name="Table 7">
            <a:extLst>
              <a:ext uri="{FF2B5EF4-FFF2-40B4-BE49-F238E27FC236}">
                <a16:creationId xmlns:a16="http://schemas.microsoft.com/office/drawing/2014/main" id="{0C57E510-468C-0DC2-7ED4-D29062865C98}"/>
              </a:ext>
            </a:extLst>
          </p:cNvPr>
          <p:cNvGraphicFramePr>
            <a:graphicFrameLocks noGrp="1"/>
          </p:cNvGraphicFramePr>
          <p:nvPr>
            <p:extLst>
              <p:ext uri="{D42A27DB-BD31-4B8C-83A1-F6EECF244321}">
                <p14:modId xmlns:p14="http://schemas.microsoft.com/office/powerpoint/2010/main" val="3209546817"/>
              </p:ext>
            </p:extLst>
          </p:nvPr>
        </p:nvGraphicFramePr>
        <p:xfrm>
          <a:off x="411082" y="1547231"/>
          <a:ext cx="4443984" cy="4937760"/>
        </p:xfrm>
        <a:graphic>
          <a:graphicData uri="http://schemas.openxmlformats.org/drawingml/2006/table">
            <a:tbl>
              <a:tblPr firstRow="1" bandRow="1">
                <a:tableStyleId>{2A488322-F2BA-4B5B-9748-0D474271808F}</a:tableStyleId>
              </a:tblPr>
              <a:tblGrid>
                <a:gridCol w="887353">
                  <a:extLst>
                    <a:ext uri="{9D8B030D-6E8A-4147-A177-3AD203B41FA5}">
                      <a16:colId xmlns:a16="http://schemas.microsoft.com/office/drawing/2014/main" val="284006375"/>
                    </a:ext>
                  </a:extLst>
                </a:gridCol>
                <a:gridCol w="1256697">
                  <a:extLst>
                    <a:ext uri="{9D8B030D-6E8A-4147-A177-3AD203B41FA5}">
                      <a16:colId xmlns:a16="http://schemas.microsoft.com/office/drawing/2014/main" val="3193861683"/>
                    </a:ext>
                  </a:extLst>
                </a:gridCol>
                <a:gridCol w="2299934">
                  <a:extLst>
                    <a:ext uri="{9D8B030D-6E8A-4147-A177-3AD203B41FA5}">
                      <a16:colId xmlns:a16="http://schemas.microsoft.com/office/drawing/2014/main" val="1186259282"/>
                    </a:ext>
                  </a:extLst>
                </a:gridCol>
              </a:tblGrid>
              <a:tr h="192707">
                <a:tc>
                  <a:txBody>
                    <a:bodyPr/>
                    <a:lstStyle/>
                    <a:p>
                      <a:pPr algn="ctr"/>
                      <a:r>
                        <a:rPr lang="en-US" sz="1600" dirty="0">
                          <a:latin typeface="Arial" panose="020B0604020202020204" pitchFamily="34" charset="0"/>
                          <a:cs typeface="Arial" panose="020B0604020202020204" pitchFamily="34" charset="0"/>
                        </a:rPr>
                        <a:t>COC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(µg/kg)</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Percent of </a:t>
                      </a:r>
                    </a:p>
                    <a:p>
                      <a:pPr algn="ctr"/>
                      <a:r>
                        <a:rPr lang="en-US" sz="1600" dirty="0">
                          <a:latin typeface="Arial" panose="020B0604020202020204" pitchFamily="34" charset="0"/>
                          <a:cs typeface="Arial" panose="020B0604020202020204" pitchFamily="34" charset="0"/>
                        </a:rPr>
                        <a:t>Total Area</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Area-adjusted</a:t>
                      </a:r>
                    </a:p>
                    <a:p>
                      <a:pPr algn="ctr"/>
                      <a:r>
                        <a:rPr lang="en-US" sz="1600" dirty="0">
                          <a:latin typeface="Arial" panose="020B0604020202020204" pitchFamily="34" charset="0"/>
                          <a:cs typeface="Arial" panose="020B0604020202020204" pitchFamily="34" charset="0"/>
                        </a:rPr>
                        <a:t>Concentration (µg/kg)</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extLst>
                  <a:ext uri="{0D108BD9-81ED-4DB2-BD59-A6C34878D82A}">
                    <a16:rowId xmlns:a16="http://schemas.microsoft.com/office/drawing/2014/main" val="2775693615"/>
                  </a:ext>
                </a:extLst>
              </a:tr>
              <a:tr h="0">
                <a:tc>
                  <a:txBody>
                    <a:bodyPr/>
                    <a:lstStyle/>
                    <a:p>
                      <a:pPr algn="ctr"/>
                      <a:r>
                        <a:rPr lang="en-US" sz="1600" b="1" dirty="0">
                          <a:solidFill>
                            <a:srgbClr val="C00000"/>
                          </a:solidFill>
                          <a:latin typeface="Arial" panose="020B0604020202020204" pitchFamily="34" charset="0"/>
                          <a:cs typeface="Arial" panose="020B0604020202020204" pitchFamily="34" charset="0"/>
                        </a:rPr>
                        <a:t>0.05</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C00000"/>
                          </a:solidFill>
                          <a:latin typeface="Arial" panose="020B0604020202020204" pitchFamily="34" charset="0"/>
                          <a:cs typeface="Arial" panose="020B0604020202020204" pitchFamily="34" charset="0"/>
                        </a:rPr>
                        <a:t>0.002</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912324252"/>
                  </a:ext>
                </a:extLst>
              </a:tr>
              <a:tr h="255460">
                <a:tc>
                  <a:txBody>
                    <a:bodyPr/>
                    <a:lstStyle/>
                    <a:p>
                      <a:pPr algn="ctr"/>
                      <a:r>
                        <a:rPr lang="en-US" sz="1600" b="1" dirty="0">
                          <a:solidFill>
                            <a:srgbClr val="C00000"/>
                          </a:solidFill>
                          <a:latin typeface="Arial" panose="020B0604020202020204" pitchFamily="34" charset="0"/>
                          <a:cs typeface="Arial" panose="020B0604020202020204" pitchFamily="34" charset="0"/>
                        </a:rPr>
                        <a:t>0.05</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b="1" dirty="0">
                          <a:solidFill>
                            <a:srgbClr val="C00000"/>
                          </a:solidFill>
                          <a:latin typeface="Arial" panose="020B0604020202020204" pitchFamily="34" charset="0"/>
                          <a:cs typeface="Arial" panose="020B0604020202020204" pitchFamily="34" charset="0"/>
                        </a:rPr>
                        <a:t>0.003</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31065280"/>
                  </a:ext>
                </a:extLst>
              </a:tr>
              <a:tr h="12839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900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3.3%</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29.9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870857"/>
                  </a:ext>
                </a:extLst>
              </a:tr>
              <a:tr h="20974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31.1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5987635"/>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73.9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38192053"/>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44913567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17.9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331059228"/>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13.2%</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33.0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733677622"/>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19.4%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38.8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92706949"/>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11.7</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00988528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5.06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23839927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16.1%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7.26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656067441"/>
                  </a:ext>
                </a:extLst>
              </a:tr>
              <a:tr h="318212">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Total</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100</a:t>
                      </a:r>
                      <a:r>
                        <a:rPr lang="en-US" sz="1600" dirty="0">
                          <a:solidFill>
                            <a:schemeClr val="tx1">
                              <a:lumMod val="75000"/>
                              <a:lumOff val="25000"/>
                            </a:schemeClr>
                          </a:solidFill>
                          <a:latin typeface="Arial" panose="020B0604020202020204" pitchFamily="34" charset="0"/>
                          <a:cs typeface="Arial" panose="020B0604020202020204" pitchFamily="34" charset="0"/>
                        </a:rPr>
                        <a:t>%</a:t>
                      </a:r>
                      <a:endParaRPr lang="en-US" sz="1600" b="1"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rgbClr val="C00000"/>
                          </a:solidFill>
                          <a:latin typeface="Arial" panose="020B0604020202020204" pitchFamily="34" charset="0"/>
                          <a:cs typeface="Arial" panose="020B0604020202020204" pitchFamily="34" charset="0"/>
                        </a:rPr>
                        <a:t>260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extLst>
                  <a:ext uri="{0D108BD9-81ED-4DB2-BD59-A6C34878D82A}">
                    <a16:rowId xmlns:a16="http://schemas.microsoft.com/office/drawing/2014/main" val="1204004409"/>
                  </a:ext>
                </a:extLst>
              </a:tr>
            </a:tbl>
          </a:graphicData>
        </a:graphic>
      </p:graphicFrame>
      <p:sp>
        <p:nvSpPr>
          <p:cNvPr id="22" name="TextBox 21">
            <a:extLst>
              <a:ext uri="{FF2B5EF4-FFF2-40B4-BE49-F238E27FC236}">
                <a16:creationId xmlns:a16="http://schemas.microsoft.com/office/drawing/2014/main" id="{3928C453-A014-34B2-6A97-00B59C245F52}"/>
              </a:ext>
            </a:extLst>
          </p:cNvPr>
          <p:cNvSpPr txBox="1"/>
          <p:nvPr/>
        </p:nvSpPr>
        <p:spPr>
          <a:xfrm rot="609092">
            <a:off x="8485500" y="1607505"/>
            <a:ext cx="1159292" cy="369332"/>
          </a:xfrm>
          <a:prstGeom prst="rect">
            <a:avLst/>
          </a:prstGeom>
          <a:noFill/>
        </p:spPr>
        <p:txBody>
          <a:bodyPr wrap="none" rtlCol="0">
            <a:spAutoFit/>
          </a:bodyPr>
          <a:lstStyle/>
          <a:p>
            <a:r>
              <a:rPr lang="en-US" dirty="0">
                <a:latin typeface="Arial" panose="020B0604020202020204" pitchFamily="34" charset="0"/>
              </a:rPr>
              <a:t>Shoreline</a:t>
            </a:r>
          </a:p>
        </p:txBody>
      </p:sp>
    </p:spTree>
    <p:extLst>
      <p:ext uri="{BB962C8B-B14F-4D97-AF65-F5344CB8AC3E}">
        <p14:creationId xmlns:p14="http://schemas.microsoft.com/office/powerpoint/2010/main" val="3716799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62EF22C-CD2E-9DD7-A632-B96A12B95E3C}"/>
              </a:ext>
            </a:extLst>
          </p:cNvPr>
          <p:cNvGrpSpPr/>
          <p:nvPr/>
        </p:nvGrpSpPr>
        <p:grpSpPr>
          <a:xfrm>
            <a:off x="5079116" y="1332778"/>
            <a:ext cx="6698907" cy="4570177"/>
            <a:chOff x="5079116" y="1488226"/>
            <a:chExt cx="6698907" cy="4570177"/>
          </a:xfrm>
        </p:grpSpPr>
        <p:pic>
          <p:nvPicPr>
            <p:cNvPr id="25" name="Picture 24">
              <a:extLst>
                <a:ext uri="{FF2B5EF4-FFF2-40B4-BE49-F238E27FC236}">
                  <a16:creationId xmlns:a16="http://schemas.microsoft.com/office/drawing/2014/main" id="{74210804-D189-6260-8C4D-BAEC492CB2A7}"/>
                </a:ext>
              </a:extLst>
            </p:cNvPr>
            <p:cNvPicPr>
              <a:picLocks noChangeAspect="1"/>
            </p:cNvPicPr>
            <p:nvPr/>
          </p:nvPicPr>
          <p:blipFill>
            <a:blip r:embed="rId3"/>
            <a:srcRect/>
            <a:stretch/>
          </p:blipFill>
          <p:spPr>
            <a:xfrm>
              <a:off x="5079116" y="1488226"/>
              <a:ext cx="6698907" cy="4570177"/>
            </a:xfrm>
            <a:prstGeom prst="rect">
              <a:avLst/>
            </a:prstGeom>
            <a:ln w="9525">
              <a:solidFill>
                <a:schemeClr val="bg2">
                  <a:lumMod val="90000"/>
                </a:schemeClr>
              </a:solidFill>
            </a:ln>
          </p:spPr>
        </p:pic>
        <p:sp>
          <p:nvSpPr>
            <p:cNvPr id="32" name="TextBox 31">
              <a:extLst>
                <a:ext uri="{FF2B5EF4-FFF2-40B4-BE49-F238E27FC236}">
                  <a16:creationId xmlns:a16="http://schemas.microsoft.com/office/drawing/2014/main" id="{5F3A0D36-09FB-479A-30ED-DA9ACF5C72DA}"/>
                </a:ext>
              </a:extLst>
            </p:cNvPr>
            <p:cNvSpPr txBox="1"/>
            <p:nvPr/>
          </p:nvSpPr>
          <p:spPr>
            <a:xfrm>
              <a:off x="6299188" y="2516732"/>
              <a:ext cx="569387" cy="369332"/>
            </a:xfrm>
            <a:prstGeom prst="rect">
              <a:avLst/>
            </a:prstGeom>
            <a:noFill/>
          </p:spPr>
          <p:txBody>
            <a:bodyPr wrap="none" rtlCol="0">
              <a:spAutoFit/>
            </a:bodyPr>
            <a:lstStyle/>
            <a:p>
              <a:r>
                <a:rPr lang="en-US" dirty="0">
                  <a:latin typeface="Arial" panose="020B0604020202020204" pitchFamily="34" charset="0"/>
                </a:rPr>
                <a:t>250</a:t>
              </a:r>
            </a:p>
          </p:txBody>
        </p:sp>
        <p:sp>
          <p:nvSpPr>
            <p:cNvPr id="33" name="TextBox 32">
              <a:extLst>
                <a:ext uri="{FF2B5EF4-FFF2-40B4-BE49-F238E27FC236}">
                  <a16:creationId xmlns:a16="http://schemas.microsoft.com/office/drawing/2014/main" id="{6F7F9C8F-18A3-A06B-D8C3-DFE710BEEA15}"/>
                </a:ext>
              </a:extLst>
            </p:cNvPr>
            <p:cNvSpPr txBox="1"/>
            <p:nvPr/>
          </p:nvSpPr>
          <p:spPr>
            <a:xfrm>
              <a:off x="7238521" y="2041877"/>
              <a:ext cx="569387" cy="369332"/>
            </a:xfrm>
            <a:prstGeom prst="rect">
              <a:avLst/>
            </a:prstGeom>
            <a:noFill/>
          </p:spPr>
          <p:txBody>
            <a:bodyPr wrap="none" rtlCol="0">
              <a:spAutoFit/>
            </a:bodyPr>
            <a:lstStyle/>
            <a:p>
              <a:r>
                <a:rPr lang="en-US" dirty="0">
                  <a:latin typeface="Arial" panose="020B0604020202020204" pitchFamily="34" charset="0"/>
                </a:rPr>
                <a:t>900</a:t>
              </a:r>
            </a:p>
          </p:txBody>
        </p:sp>
        <p:sp>
          <p:nvSpPr>
            <p:cNvPr id="34" name="TextBox 33">
              <a:extLst>
                <a:ext uri="{FF2B5EF4-FFF2-40B4-BE49-F238E27FC236}">
                  <a16:creationId xmlns:a16="http://schemas.microsoft.com/office/drawing/2014/main" id="{31F03D97-5E09-6B7C-D005-DBB03DF3FE1D}"/>
                </a:ext>
              </a:extLst>
            </p:cNvPr>
            <p:cNvSpPr txBox="1"/>
            <p:nvPr/>
          </p:nvSpPr>
          <p:spPr>
            <a:xfrm>
              <a:off x="7813076" y="2102869"/>
              <a:ext cx="569387" cy="369332"/>
            </a:xfrm>
            <a:prstGeom prst="rect">
              <a:avLst/>
            </a:prstGeom>
            <a:noFill/>
          </p:spPr>
          <p:txBody>
            <a:bodyPr wrap="none" rtlCol="0">
              <a:spAutoFit/>
            </a:bodyPr>
            <a:lstStyle/>
            <a:p>
              <a:r>
                <a:rPr lang="en-US" dirty="0">
                  <a:latin typeface="Arial" panose="020B0604020202020204" pitchFamily="34" charset="0"/>
                </a:rPr>
                <a:t>700</a:t>
              </a:r>
            </a:p>
          </p:txBody>
        </p:sp>
        <p:sp>
          <p:nvSpPr>
            <p:cNvPr id="35" name="TextBox 34">
              <a:extLst>
                <a:ext uri="{FF2B5EF4-FFF2-40B4-BE49-F238E27FC236}">
                  <a16:creationId xmlns:a16="http://schemas.microsoft.com/office/drawing/2014/main" id="{DB167182-3873-B9C6-35E4-2D054C062C03}"/>
                </a:ext>
              </a:extLst>
            </p:cNvPr>
            <p:cNvSpPr txBox="1"/>
            <p:nvPr/>
          </p:nvSpPr>
          <p:spPr>
            <a:xfrm>
              <a:off x="8727175" y="2295897"/>
              <a:ext cx="697627" cy="369332"/>
            </a:xfrm>
            <a:prstGeom prst="rect">
              <a:avLst/>
            </a:prstGeom>
            <a:noFill/>
          </p:spPr>
          <p:txBody>
            <a:bodyPr wrap="none" rtlCol="0">
              <a:spAutoFit/>
            </a:bodyPr>
            <a:lstStyle/>
            <a:p>
              <a:r>
                <a:rPr lang="en-US" dirty="0">
                  <a:latin typeface="Arial" panose="020B0604020202020204" pitchFamily="34" charset="0"/>
                </a:rPr>
                <a:t>3500</a:t>
              </a:r>
            </a:p>
          </p:txBody>
        </p:sp>
        <p:sp>
          <p:nvSpPr>
            <p:cNvPr id="36" name="TextBox 35">
              <a:extLst>
                <a:ext uri="{FF2B5EF4-FFF2-40B4-BE49-F238E27FC236}">
                  <a16:creationId xmlns:a16="http://schemas.microsoft.com/office/drawing/2014/main" id="{9DEFAFF1-00BA-5879-F2E9-4CB3A4170419}"/>
                </a:ext>
              </a:extLst>
            </p:cNvPr>
            <p:cNvSpPr txBox="1"/>
            <p:nvPr/>
          </p:nvSpPr>
          <p:spPr>
            <a:xfrm>
              <a:off x="9537049" y="2522262"/>
              <a:ext cx="697627" cy="369332"/>
            </a:xfrm>
            <a:prstGeom prst="rect">
              <a:avLst/>
            </a:prstGeom>
            <a:noFill/>
          </p:spPr>
          <p:txBody>
            <a:bodyPr wrap="none" rtlCol="0">
              <a:spAutoFit/>
            </a:bodyPr>
            <a:lstStyle/>
            <a:p>
              <a:r>
                <a:rPr lang="en-US" dirty="0">
                  <a:latin typeface="Arial" panose="020B0604020202020204" pitchFamily="34" charset="0"/>
                </a:rPr>
                <a:t>2500</a:t>
              </a:r>
            </a:p>
          </p:txBody>
        </p:sp>
        <p:sp>
          <p:nvSpPr>
            <p:cNvPr id="37" name="TextBox 36">
              <a:extLst>
                <a:ext uri="{FF2B5EF4-FFF2-40B4-BE49-F238E27FC236}">
                  <a16:creationId xmlns:a16="http://schemas.microsoft.com/office/drawing/2014/main" id="{0FA196A3-D95F-74B6-FA2E-8F52B2AB8F9F}"/>
                </a:ext>
              </a:extLst>
            </p:cNvPr>
            <p:cNvSpPr txBox="1"/>
            <p:nvPr/>
          </p:nvSpPr>
          <p:spPr>
            <a:xfrm>
              <a:off x="10338135" y="2377148"/>
              <a:ext cx="569387" cy="369332"/>
            </a:xfrm>
            <a:prstGeom prst="rect">
              <a:avLst/>
            </a:prstGeom>
            <a:noFill/>
          </p:spPr>
          <p:txBody>
            <a:bodyPr wrap="none" rtlCol="0">
              <a:spAutoFit/>
            </a:bodyPr>
            <a:lstStyle/>
            <a:p>
              <a:r>
                <a:rPr lang="en-US" dirty="0">
                  <a:latin typeface="Arial" panose="020B0604020202020204" pitchFamily="34" charset="0"/>
                </a:rPr>
                <a:t>550</a:t>
              </a:r>
            </a:p>
          </p:txBody>
        </p:sp>
        <p:sp>
          <p:nvSpPr>
            <p:cNvPr id="38" name="TextBox 37">
              <a:extLst>
                <a:ext uri="{FF2B5EF4-FFF2-40B4-BE49-F238E27FC236}">
                  <a16:creationId xmlns:a16="http://schemas.microsoft.com/office/drawing/2014/main" id="{1EA6A515-879A-9F18-89BB-DEBD25ED7CC5}"/>
                </a:ext>
              </a:extLst>
            </p:cNvPr>
            <p:cNvSpPr txBox="1"/>
            <p:nvPr/>
          </p:nvSpPr>
          <p:spPr>
            <a:xfrm>
              <a:off x="9972686" y="3080774"/>
              <a:ext cx="569387" cy="369332"/>
            </a:xfrm>
            <a:prstGeom prst="rect">
              <a:avLst/>
            </a:prstGeom>
            <a:noFill/>
          </p:spPr>
          <p:txBody>
            <a:bodyPr wrap="none" rtlCol="0">
              <a:spAutoFit/>
            </a:bodyPr>
            <a:lstStyle/>
            <a:p>
              <a:r>
                <a:rPr lang="en-US" dirty="0">
                  <a:latin typeface="Arial" panose="020B0604020202020204" pitchFamily="34" charset="0"/>
                </a:rPr>
                <a:t>150</a:t>
              </a:r>
            </a:p>
          </p:txBody>
        </p:sp>
        <p:sp>
          <p:nvSpPr>
            <p:cNvPr id="39" name="TextBox 38">
              <a:extLst>
                <a:ext uri="{FF2B5EF4-FFF2-40B4-BE49-F238E27FC236}">
                  <a16:creationId xmlns:a16="http://schemas.microsoft.com/office/drawing/2014/main" id="{0C9419E0-12B0-F59D-24D6-6921C5D4312A}"/>
                </a:ext>
              </a:extLst>
            </p:cNvPr>
            <p:cNvSpPr txBox="1"/>
            <p:nvPr/>
          </p:nvSpPr>
          <p:spPr>
            <a:xfrm>
              <a:off x="8379549" y="2952656"/>
              <a:ext cx="569387" cy="369332"/>
            </a:xfrm>
            <a:prstGeom prst="rect">
              <a:avLst/>
            </a:prstGeom>
            <a:noFill/>
          </p:spPr>
          <p:txBody>
            <a:bodyPr wrap="none" rtlCol="0">
              <a:spAutoFit/>
            </a:bodyPr>
            <a:lstStyle/>
            <a:p>
              <a:r>
                <a:rPr lang="en-US" dirty="0">
                  <a:latin typeface="Arial" panose="020B0604020202020204" pitchFamily="34" charset="0"/>
                </a:rPr>
                <a:t>650</a:t>
              </a:r>
            </a:p>
          </p:txBody>
        </p:sp>
        <p:sp>
          <p:nvSpPr>
            <p:cNvPr id="40" name="TextBox 39">
              <a:extLst>
                <a:ext uri="{FF2B5EF4-FFF2-40B4-BE49-F238E27FC236}">
                  <a16:creationId xmlns:a16="http://schemas.microsoft.com/office/drawing/2014/main" id="{F224A982-DB33-D985-7A78-B8D968327FF0}"/>
                </a:ext>
              </a:extLst>
            </p:cNvPr>
            <p:cNvSpPr txBox="1"/>
            <p:nvPr/>
          </p:nvSpPr>
          <p:spPr>
            <a:xfrm>
              <a:off x="8095085" y="4001270"/>
              <a:ext cx="569387" cy="369332"/>
            </a:xfrm>
            <a:prstGeom prst="rect">
              <a:avLst/>
            </a:prstGeom>
            <a:noFill/>
          </p:spPr>
          <p:txBody>
            <a:bodyPr wrap="none" rtlCol="0">
              <a:spAutoFit/>
            </a:bodyPr>
            <a:lstStyle/>
            <a:p>
              <a:r>
                <a:rPr lang="en-US" dirty="0">
                  <a:latin typeface="Arial" panose="020B0604020202020204" pitchFamily="34" charset="0"/>
                </a:rPr>
                <a:t>200</a:t>
              </a:r>
            </a:p>
          </p:txBody>
        </p:sp>
        <p:sp>
          <p:nvSpPr>
            <p:cNvPr id="41" name="TextBox 40">
              <a:extLst>
                <a:ext uri="{FF2B5EF4-FFF2-40B4-BE49-F238E27FC236}">
                  <a16:creationId xmlns:a16="http://schemas.microsoft.com/office/drawing/2014/main" id="{F7F3AD56-F928-08C7-79CC-D3C3B896A575}"/>
                </a:ext>
              </a:extLst>
            </p:cNvPr>
            <p:cNvSpPr txBox="1"/>
            <p:nvPr/>
          </p:nvSpPr>
          <p:spPr>
            <a:xfrm>
              <a:off x="7191219" y="4853023"/>
              <a:ext cx="441146" cy="369332"/>
            </a:xfrm>
            <a:prstGeom prst="rect">
              <a:avLst/>
            </a:prstGeom>
            <a:noFill/>
          </p:spPr>
          <p:txBody>
            <a:bodyPr wrap="none" rtlCol="0">
              <a:spAutoFit/>
            </a:bodyPr>
            <a:lstStyle/>
            <a:p>
              <a:r>
                <a:rPr lang="en-US" dirty="0">
                  <a:latin typeface="Arial" panose="020B0604020202020204" pitchFamily="34" charset="0"/>
                </a:rPr>
                <a:t>45</a:t>
              </a:r>
            </a:p>
          </p:txBody>
        </p:sp>
        <p:sp>
          <p:nvSpPr>
            <p:cNvPr id="42" name="TextBox 41">
              <a:extLst>
                <a:ext uri="{FF2B5EF4-FFF2-40B4-BE49-F238E27FC236}">
                  <a16:creationId xmlns:a16="http://schemas.microsoft.com/office/drawing/2014/main" id="{E0CE0B3A-AC95-4845-36DD-9348DB773A74}"/>
                </a:ext>
              </a:extLst>
            </p:cNvPr>
            <p:cNvSpPr txBox="1"/>
            <p:nvPr/>
          </p:nvSpPr>
          <p:spPr>
            <a:xfrm>
              <a:off x="7930096" y="5344549"/>
              <a:ext cx="441146" cy="369332"/>
            </a:xfrm>
            <a:prstGeom prst="rect">
              <a:avLst/>
            </a:prstGeom>
            <a:noFill/>
          </p:spPr>
          <p:txBody>
            <a:bodyPr wrap="none" rtlCol="0">
              <a:spAutoFit/>
            </a:bodyPr>
            <a:lstStyle/>
            <a:p>
              <a:r>
                <a:rPr lang="en-US" dirty="0">
                  <a:latin typeface="Arial" panose="020B0604020202020204" pitchFamily="34" charset="0"/>
                </a:rPr>
                <a:t>65</a:t>
              </a:r>
            </a:p>
          </p:txBody>
        </p:sp>
        <p:sp>
          <p:nvSpPr>
            <p:cNvPr id="43" name="TextBox 42">
              <a:extLst>
                <a:ext uri="{FF2B5EF4-FFF2-40B4-BE49-F238E27FC236}">
                  <a16:creationId xmlns:a16="http://schemas.microsoft.com/office/drawing/2014/main" id="{4A353370-74AF-C9BE-1B2A-2E47F2E29E8F}"/>
                </a:ext>
              </a:extLst>
            </p:cNvPr>
            <p:cNvSpPr txBox="1"/>
            <p:nvPr/>
          </p:nvSpPr>
          <p:spPr>
            <a:xfrm>
              <a:off x="6515651" y="1817813"/>
              <a:ext cx="569387" cy="369332"/>
            </a:xfrm>
            <a:prstGeom prst="rect">
              <a:avLst/>
            </a:prstGeom>
            <a:noFill/>
          </p:spPr>
          <p:txBody>
            <a:bodyPr wrap="none" rtlCol="0">
              <a:spAutoFit/>
            </a:bodyPr>
            <a:lstStyle/>
            <a:p>
              <a:r>
                <a:rPr lang="en-US" dirty="0">
                  <a:latin typeface="Arial" panose="020B0604020202020204" pitchFamily="34" charset="0"/>
                </a:rPr>
                <a:t>400</a:t>
              </a:r>
            </a:p>
          </p:txBody>
        </p:sp>
      </p:grpSp>
      <p:sp>
        <p:nvSpPr>
          <p:cNvPr id="8" name="Freeform: Shape 7">
            <a:extLst>
              <a:ext uri="{FF2B5EF4-FFF2-40B4-BE49-F238E27FC236}">
                <a16:creationId xmlns:a16="http://schemas.microsoft.com/office/drawing/2014/main" id="{D6CC44D6-F8FD-569B-E9E3-B41F112B36FC}"/>
              </a:ext>
            </a:extLst>
          </p:cNvPr>
          <p:cNvSpPr/>
          <p:nvPr/>
        </p:nvSpPr>
        <p:spPr>
          <a:xfrm>
            <a:off x="8316944" y="1886700"/>
            <a:ext cx="1210703" cy="707464"/>
          </a:xfrm>
          <a:custGeom>
            <a:avLst/>
            <a:gdLst>
              <a:gd name="connsiteX0" fmla="*/ 95624 w 1177365"/>
              <a:gd name="connsiteY0" fmla="*/ 0 h 669364"/>
              <a:gd name="connsiteX1" fmla="*/ 0 w 1177365"/>
              <a:gd name="connsiteY1" fmla="*/ 472141 h 669364"/>
              <a:gd name="connsiteX2" fmla="*/ 1093694 w 1177365"/>
              <a:gd name="connsiteY2" fmla="*/ 669364 h 669364"/>
              <a:gd name="connsiteX3" fmla="*/ 1177365 w 1177365"/>
              <a:gd name="connsiteY3" fmla="*/ 167341 h 669364"/>
              <a:gd name="connsiteX4" fmla="*/ 95624 w 1177365"/>
              <a:gd name="connsiteY4" fmla="*/ 0 h 669364"/>
              <a:gd name="connsiteX0" fmla="*/ 152774 w 1234515"/>
              <a:gd name="connsiteY0" fmla="*/ 0 h 669364"/>
              <a:gd name="connsiteX1" fmla="*/ 0 w 1234515"/>
              <a:gd name="connsiteY1" fmla="*/ 505478 h 669364"/>
              <a:gd name="connsiteX2" fmla="*/ 1150844 w 1234515"/>
              <a:gd name="connsiteY2" fmla="*/ 669364 h 669364"/>
              <a:gd name="connsiteX3" fmla="*/ 1234515 w 1234515"/>
              <a:gd name="connsiteY3" fmla="*/ 167341 h 669364"/>
              <a:gd name="connsiteX4" fmla="*/ 152774 w 1234515"/>
              <a:gd name="connsiteY4" fmla="*/ 0 h 669364"/>
              <a:gd name="connsiteX0" fmla="*/ 152774 w 1234515"/>
              <a:gd name="connsiteY0" fmla="*/ 0 h 578876"/>
              <a:gd name="connsiteX1" fmla="*/ 0 w 1234515"/>
              <a:gd name="connsiteY1" fmla="*/ 505478 h 578876"/>
              <a:gd name="connsiteX2" fmla="*/ 998444 w 1234515"/>
              <a:gd name="connsiteY2" fmla="*/ 578876 h 578876"/>
              <a:gd name="connsiteX3" fmla="*/ 1234515 w 1234515"/>
              <a:gd name="connsiteY3" fmla="*/ 167341 h 578876"/>
              <a:gd name="connsiteX4" fmla="*/ 152774 w 1234515"/>
              <a:gd name="connsiteY4" fmla="*/ 0 h 578876"/>
              <a:gd name="connsiteX0" fmla="*/ 152774 w 1234515"/>
              <a:gd name="connsiteY0" fmla="*/ 0 h 712226"/>
              <a:gd name="connsiteX1" fmla="*/ 0 w 1234515"/>
              <a:gd name="connsiteY1" fmla="*/ 505478 h 712226"/>
              <a:gd name="connsiteX2" fmla="*/ 1131794 w 1234515"/>
              <a:gd name="connsiteY2" fmla="*/ 712226 h 712226"/>
              <a:gd name="connsiteX3" fmla="*/ 1234515 w 1234515"/>
              <a:gd name="connsiteY3" fmla="*/ 167341 h 712226"/>
              <a:gd name="connsiteX4" fmla="*/ 152774 w 1234515"/>
              <a:gd name="connsiteY4" fmla="*/ 0 h 712226"/>
              <a:gd name="connsiteX0" fmla="*/ 348036 w 1234515"/>
              <a:gd name="connsiteY0" fmla="*/ 123171 h 544885"/>
              <a:gd name="connsiteX1" fmla="*/ 0 w 1234515"/>
              <a:gd name="connsiteY1" fmla="*/ 338137 h 544885"/>
              <a:gd name="connsiteX2" fmla="*/ 1131794 w 1234515"/>
              <a:gd name="connsiteY2" fmla="*/ 544885 h 544885"/>
              <a:gd name="connsiteX3" fmla="*/ 1234515 w 1234515"/>
              <a:gd name="connsiteY3" fmla="*/ 0 h 544885"/>
              <a:gd name="connsiteX4" fmla="*/ 348036 w 1234515"/>
              <a:gd name="connsiteY4" fmla="*/ 123171 h 544885"/>
              <a:gd name="connsiteX0" fmla="*/ 114674 w 1234515"/>
              <a:gd name="connsiteY0" fmla="*/ 0 h 707464"/>
              <a:gd name="connsiteX1" fmla="*/ 0 w 1234515"/>
              <a:gd name="connsiteY1" fmla="*/ 500716 h 707464"/>
              <a:gd name="connsiteX2" fmla="*/ 1131794 w 1234515"/>
              <a:gd name="connsiteY2" fmla="*/ 707464 h 707464"/>
              <a:gd name="connsiteX3" fmla="*/ 1234515 w 1234515"/>
              <a:gd name="connsiteY3" fmla="*/ 162579 h 707464"/>
              <a:gd name="connsiteX4" fmla="*/ 114674 w 1234515"/>
              <a:gd name="connsiteY4" fmla="*/ 0 h 707464"/>
              <a:gd name="connsiteX0" fmla="*/ 114674 w 1131794"/>
              <a:gd name="connsiteY0" fmla="*/ 0 h 707464"/>
              <a:gd name="connsiteX1" fmla="*/ 0 w 1131794"/>
              <a:gd name="connsiteY1" fmla="*/ 500716 h 707464"/>
              <a:gd name="connsiteX2" fmla="*/ 1131794 w 1131794"/>
              <a:gd name="connsiteY2" fmla="*/ 707464 h 707464"/>
              <a:gd name="connsiteX3" fmla="*/ 791603 w 1131794"/>
              <a:gd name="connsiteY3" fmla="*/ 357841 h 707464"/>
              <a:gd name="connsiteX4" fmla="*/ 114674 w 1131794"/>
              <a:gd name="connsiteY4" fmla="*/ 0 h 707464"/>
              <a:gd name="connsiteX0" fmla="*/ 114674 w 1215465"/>
              <a:gd name="connsiteY0" fmla="*/ 0 h 707464"/>
              <a:gd name="connsiteX1" fmla="*/ 0 w 1215465"/>
              <a:gd name="connsiteY1" fmla="*/ 500716 h 707464"/>
              <a:gd name="connsiteX2" fmla="*/ 1131794 w 1215465"/>
              <a:gd name="connsiteY2" fmla="*/ 707464 h 707464"/>
              <a:gd name="connsiteX3" fmla="*/ 1215465 w 1215465"/>
              <a:gd name="connsiteY3" fmla="*/ 200678 h 707464"/>
              <a:gd name="connsiteX4" fmla="*/ 114674 w 1215465"/>
              <a:gd name="connsiteY4" fmla="*/ 0 h 707464"/>
              <a:gd name="connsiteX0" fmla="*/ 114674 w 1215465"/>
              <a:gd name="connsiteY0" fmla="*/ 0 h 500716"/>
              <a:gd name="connsiteX1" fmla="*/ 0 w 1215465"/>
              <a:gd name="connsiteY1" fmla="*/ 500716 h 500716"/>
              <a:gd name="connsiteX2" fmla="*/ 898432 w 1215465"/>
              <a:gd name="connsiteY2" fmla="*/ 402664 h 500716"/>
              <a:gd name="connsiteX3" fmla="*/ 1215465 w 1215465"/>
              <a:gd name="connsiteY3" fmla="*/ 200678 h 500716"/>
              <a:gd name="connsiteX4" fmla="*/ 114674 w 1215465"/>
              <a:gd name="connsiteY4" fmla="*/ 0 h 500716"/>
              <a:gd name="connsiteX0" fmla="*/ 114674 w 1215465"/>
              <a:gd name="connsiteY0" fmla="*/ 0 h 707464"/>
              <a:gd name="connsiteX1" fmla="*/ 0 w 1215465"/>
              <a:gd name="connsiteY1" fmla="*/ 500716 h 707464"/>
              <a:gd name="connsiteX2" fmla="*/ 1131795 w 1215465"/>
              <a:gd name="connsiteY2" fmla="*/ 707464 h 707464"/>
              <a:gd name="connsiteX3" fmla="*/ 1215465 w 1215465"/>
              <a:gd name="connsiteY3" fmla="*/ 200678 h 707464"/>
              <a:gd name="connsiteX4" fmla="*/ 114674 w 1215465"/>
              <a:gd name="connsiteY4" fmla="*/ 0 h 707464"/>
              <a:gd name="connsiteX0" fmla="*/ 114674 w 1131795"/>
              <a:gd name="connsiteY0" fmla="*/ 0 h 707464"/>
              <a:gd name="connsiteX1" fmla="*/ 0 w 1131795"/>
              <a:gd name="connsiteY1" fmla="*/ 500716 h 707464"/>
              <a:gd name="connsiteX2" fmla="*/ 1131795 w 1131795"/>
              <a:gd name="connsiteY2" fmla="*/ 707464 h 707464"/>
              <a:gd name="connsiteX3" fmla="*/ 1091640 w 1131795"/>
              <a:gd name="connsiteY3" fmla="*/ 286403 h 707464"/>
              <a:gd name="connsiteX4" fmla="*/ 114674 w 1131795"/>
              <a:gd name="connsiteY4" fmla="*/ 0 h 707464"/>
              <a:gd name="connsiteX0" fmla="*/ 114674 w 1210703"/>
              <a:gd name="connsiteY0" fmla="*/ 0 h 707464"/>
              <a:gd name="connsiteX1" fmla="*/ 0 w 1210703"/>
              <a:gd name="connsiteY1" fmla="*/ 500716 h 707464"/>
              <a:gd name="connsiteX2" fmla="*/ 1131795 w 1210703"/>
              <a:gd name="connsiteY2" fmla="*/ 707464 h 707464"/>
              <a:gd name="connsiteX3" fmla="*/ 1210703 w 1210703"/>
              <a:gd name="connsiteY3" fmla="*/ 191153 h 707464"/>
              <a:gd name="connsiteX4" fmla="*/ 114674 w 1210703"/>
              <a:gd name="connsiteY4" fmla="*/ 0 h 70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03" h="707464">
                <a:moveTo>
                  <a:pt x="114674" y="0"/>
                </a:moveTo>
                <a:lnTo>
                  <a:pt x="0" y="500716"/>
                </a:lnTo>
                <a:lnTo>
                  <a:pt x="1131795" y="707464"/>
                </a:lnTo>
                <a:lnTo>
                  <a:pt x="1210703" y="191153"/>
                </a:lnTo>
                <a:lnTo>
                  <a:pt x="114674" y="0"/>
                </a:lnTo>
                <a:close/>
              </a:path>
            </a:pathLst>
          </a:cu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406345"/>
            <a:ext cx="9860623" cy="549275"/>
          </a:xfrm>
        </p:spPr>
        <p:txBody>
          <a:bodyPr/>
          <a:lstStyle/>
          <a:p>
            <a:r>
              <a:rPr lang="en-US" sz="2400" dirty="0"/>
              <a:t>Weighted Polygons – How to Develop a Remedial Footprint (3/3)</a:t>
            </a:r>
          </a:p>
        </p:txBody>
      </p:sp>
      <p:sp>
        <p:nvSpPr>
          <p:cNvPr id="28" name="TextBox 27">
            <a:extLst>
              <a:ext uri="{FF2B5EF4-FFF2-40B4-BE49-F238E27FC236}">
                <a16:creationId xmlns:a16="http://schemas.microsoft.com/office/drawing/2014/main" id="{5F195883-C220-ADCB-63D9-D70B4E968816}"/>
              </a:ext>
            </a:extLst>
          </p:cNvPr>
          <p:cNvSpPr txBox="1"/>
          <p:nvPr/>
        </p:nvSpPr>
        <p:spPr>
          <a:xfrm>
            <a:off x="4952822" y="5937349"/>
            <a:ext cx="2004075" cy="646331"/>
          </a:xfrm>
          <a:prstGeom prst="rect">
            <a:avLst/>
          </a:prstGeom>
          <a:noFill/>
        </p:spPr>
        <p:txBody>
          <a:bodyPr wrap="none" rtlCol="0">
            <a:spAutoFit/>
          </a:bodyPr>
          <a:lstStyle/>
          <a:p>
            <a:r>
              <a:rPr lang="en-US" b="1" i="1" dirty="0">
                <a:solidFill>
                  <a:schemeClr val="tx1">
                    <a:lumMod val="65000"/>
                    <a:lumOff val="35000"/>
                  </a:schemeClr>
                </a:solidFill>
                <a:latin typeface="Arial" panose="020B0604020202020204" pitchFamily="34" charset="0"/>
              </a:rPr>
              <a:t>RAL = 700 </a:t>
            </a:r>
            <a:r>
              <a:rPr lang="en-US" b="1" i="1" dirty="0">
                <a:solidFill>
                  <a:schemeClr val="tx1">
                    <a:lumMod val="65000"/>
                    <a:lumOff val="35000"/>
                  </a:schemeClr>
                </a:solidFill>
                <a:latin typeface="Arial" panose="020B0604020202020204" pitchFamily="34" charset="0"/>
                <a:cs typeface="Arial" panose="020B0604020202020204" pitchFamily="34" charset="0"/>
              </a:rPr>
              <a:t>µg/kg</a:t>
            </a:r>
            <a:endParaRPr lang="en-US" b="1" i="1" dirty="0">
              <a:solidFill>
                <a:schemeClr val="tx1">
                  <a:lumMod val="65000"/>
                  <a:lumOff val="35000"/>
                </a:schemeClr>
              </a:solidFill>
              <a:latin typeface="Arial" panose="020B0604020202020204" pitchFamily="34" charset="0"/>
            </a:endParaRPr>
          </a:p>
          <a:p>
            <a:r>
              <a:rPr lang="en-US" b="1" i="1" dirty="0">
                <a:solidFill>
                  <a:schemeClr val="tx1">
                    <a:lumMod val="65000"/>
                    <a:lumOff val="35000"/>
                  </a:schemeClr>
                </a:solidFill>
                <a:latin typeface="Arial" panose="020B0604020202020204" pitchFamily="34" charset="0"/>
              </a:rPr>
              <a:t>PRG = 250 </a:t>
            </a:r>
            <a:r>
              <a:rPr lang="en-US" b="1" i="1" dirty="0">
                <a:solidFill>
                  <a:schemeClr val="tx1">
                    <a:lumMod val="65000"/>
                    <a:lumOff val="35000"/>
                  </a:schemeClr>
                </a:solidFill>
                <a:latin typeface="Arial" panose="020B0604020202020204" pitchFamily="34" charset="0"/>
                <a:cs typeface="Arial" panose="020B0604020202020204" pitchFamily="34" charset="0"/>
              </a:rPr>
              <a:t>µg/kg</a:t>
            </a:r>
            <a:endParaRPr lang="en-US" b="1" i="1" dirty="0">
              <a:solidFill>
                <a:schemeClr val="tx1">
                  <a:lumMod val="65000"/>
                  <a:lumOff val="35000"/>
                </a:schemeClr>
              </a:solidFill>
              <a:latin typeface="Arial" panose="020B0604020202020204" pitchFamily="34" charset="0"/>
            </a:endParaRPr>
          </a:p>
        </p:txBody>
      </p:sp>
      <p:sp>
        <p:nvSpPr>
          <p:cNvPr id="26" name="TextBox 25">
            <a:extLst>
              <a:ext uri="{FF2B5EF4-FFF2-40B4-BE49-F238E27FC236}">
                <a16:creationId xmlns:a16="http://schemas.microsoft.com/office/drawing/2014/main" id="{4E926E15-ED2A-29CC-3DD0-6EE20D3308B3}"/>
              </a:ext>
            </a:extLst>
          </p:cNvPr>
          <p:cNvSpPr txBox="1"/>
          <p:nvPr/>
        </p:nvSpPr>
        <p:spPr>
          <a:xfrm>
            <a:off x="698271"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a:t>
            </a:r>
          </a:p>
        </p:txBody>
      </p:sp>
      <p:sp>
        <p:nvSpPr>
          <p:cNvPr id="27" name="TextBox 26">
            <a:extLst>
              <a:ext uri="{FF2B5EF4-FFF2-40B4-BE49-F238E27FC236}">
                <a16:creationId xmlns:a16="http://schemas.microsoft.com/office/drawing/2014/main" id="{93C0BC6D-82F0-DF6B-5872-4686DB208DF2}"/>
              </a:ext>
            </a:extLst>
          </p:cNvPr>
          <p:cNvSpPr txBox="1"/>
          <p:nvPr/>
        </p:nvSpPr>
        <p:spPr>
          <a:xfrm>
            <a:off x="1787384"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B</a:t>
            </a:r>
          </a:p>
        </p:txBody>
      </p:sp>
      <p:sp>
        <p:nvSpPr>
          <p:cNvPr id="29" name="TextBox 28">
            <a:extLst>
              <a:ext uri="{FF2B5EF4-FFF2-40B4-BE49-F238E27FC236}">
                <a16:creationId xmlns:a16="http://schemas.microsoft.com/office/drawing/2014/main" id="{556599AC-D966-B429-C96C-80D0059B1564}"/>
              </a:ext>
            </a:extLst>
          </p:cNvPr>
          <p:cNvSpPr txBox="1"/>
          <p:nvPr/>
        </p:nvSpPr>
        <p:spPr>
          <a:xfrm>
            <a:off x="1225532" y="1229950"/>
            <a:ext cx="311303" cy="369332"/>
          </a:xfrm>
          <a:prstGeom prst="rect">
            <a:avLst/>
          </a:prstGeom>
          <a:noFill/>
        </p:spPr>
        <p:txBody>
          <a:bodyPr wrap="non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sym typeface="Symbol" panose="05050102010706020507" pitchFamily="18" charset="2"/>
              </a:rPr>
              <a:t></a:t>
            </a:r>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3B8648A-ABB5-AA57-4BA2-630894903A61}"/>
              </a:ext>
            </a:extLst>
          </p:cNvPr>
          <p:cNvSpPr txBox="1"/>
          <p:nvPr/>
        </p:nvSpPr>
        <p:spPr>
          <a:xfrm>
            <a:off x="2403491" y="1229950"/>
            <a:ext cx="31931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06DE1E1F-3FB4-F745-64F8-757DAEE203FE}"/>
              </a:ext>
            </a:extLst>
          </p:cNvPr>
          <p:cNvSpPr txBox="1"/>
          <p:nvPr/>
        </p:nvSpPr>
        <p:spPr>
          <a:xfrm>
            <a:off x="3522332" y="1229950"/>
            <a:ext cx="351378"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a:t>
            </a:r>
          </a:p>
        </p:txBody>
      </p:sp>
      <p:sp>
        <p:nvSpPr>
          <p:cNvPr id="4" name="Freeform: Shape 3">
            <a:extLst>
              <a:ext uri="{FF2B5EF4-FFF2-40B4-BE49-F238E27FC236}">
                <a16:creationId xmlns:a16="http://schemas.microsoft.com/office/drawing/2014/main" id="{F2CD240C-199C-D033-CD4E-B7C18175D9A0}"/>
              </a:ext>
            </a:extLst>
          </p:cNvPr>
          <p:cNvSpPr/>
          <p:nvPr/>
        </p:nvSpPr>
        <p:spPr>
          <a:xfrm>
            <a:off x="9448704" y="2077313"/>
            <a:ext cx="1013667" cy="1082999"/>
          </a:xfrm>
          <a:custGeom>
            <a:avLst/>
            <a:gdLst>
              <a:gd name="connsiteX0" fmla="*/ 83670 w 1027953"/>
              <a:gd name="connsiteY0" fmla="*/ 0 h 1099670"/>
              <a:gd name="connsiteX1" fmla="*/ 83670 w 1027953"/>
              <a:gd name="connsiteY1" fmla="*/ 0 h 1099670"/>
              <a:gd name="connsiteX2" fmla="*/ 0 w 1027953"/>
              <a:gd name="connsiteY2" fmla="*/ 472141 h 1099670"/>
              <a:gd name="connsiteX3" fmla="*/ 197223 w 1027953"/>
              <a:gd name="connsiteY3" fmla="*/ 1099670 h 1099670"/>
              <a:gd name="connsiteX4" fmla="*/ 890494 w 1027953"/>
              <a:gd name="connsiteY4" fmla="*/ 633506 h 1099670"/>
              <a:gd name="connsiteX5" fmla="*/ 1027953 w 1027953"/>
              <a:gd name="connsiteY5" fmla="*/ 173317 h 1099670"/>
              <a:gd name="connsiteX6" fmla="*/ 83670 w 1027953"/>
              <a:gd name="connsiteY6" fmla="*/ 0 h 1099670"/>
              <a:gd name="connsiteX0" fmla="*/ 340845 w 1027953"/>
              <a:gd name="connsiteY0" fmla="*/ 0 h 1213970"/>
              <a:gd name="connsiteX1" fmla="*/ 83670 w 1027953"/>
              <a:gd name="connsiteY1" fmla="*/ 114300 h 1213970"/>
              <a:gd name="connsiteX2" fmla="*/ 0 w 1027953"/>
              <a:gd name="connsiteY2" fmla="*/ 586441 h 1213970"/>
              <a:gd name="connsiteX3" fmla="*/ 197223 w 1027953"/>
              <a:gd name="connsiteY3" fmla="*/ 1213970 h 1213970"/>
              <a:gd name="connsiteX4" fmla="*/ 890494 w 1027953"/>
              <a:gd name="connsiteY4" fmla="*/ 747806 h 1213970"/>
              <a:gd name="connsiteX5" fmla="*/ 1027953 w 1027953"/>
              <a:gd name="connsiteY5" fmla="*/ 287617 h 1213970"/>
              <a:gd name="connsiteX6" fmla="*/ 340845 w 1027953"/>
              <a:gd name="connsiteY6" fmla="*/ 0 h 1213970"/>
              <a:gd name="connsiteX0" fmla="*/ 388470 w 1075578"/>
              <a:gd name="connsiteY0" fmla="*/ 0 h 1213970"/>
              <a:gd name="connsiteX1" fmla="*/ 131295 w 1075578"/>
              <a:gd name="connsiteY1" fmla="*/ 114300 h 1213970"/>
              <a:gd name="connsiteX2" fmla="*/ 0 w 1075578"/>
              <a:gd name="connsiteY2" fmla="*/ 648353 h 1213970"/>
              <a:gd name="connsiteX3" fmla="*/ 244848 w 1075578"/>
              <a:gd name="connsiteY3" fmla="*/ 1213970 h 1213970"/>
              <a:gd name="connsiteX4" fmla="*/ 938119 w 1075578"/>
              <a:gd name="connsiteY4" fmla="*/ 747806 h 1213970"/>
              <a:gd name="connsiteX5" fmla="*/ 1075578 w 1075578"/>
              <a:gd name="connsiteY5" fmla="*/ 287617 h 1213970"/>
              <a:gd name="connsiteX6" fmla="*/ 388470 w 1075578"/>
              <a:gd name="connsiteY6" fmla="*/ 0 h 1213970"/>
              <a:gd name="connsiteX0" fmla="*/ 388470 w 1075578"/>
              <a:gd name="connsiteY0" fmla="*/ 0 h 918695"/>
              <a:gd name="connsiteX1" fmla="*/ 131295 w 1075578"/>
              <a:gd name="connsiteY1" fmla="*/ 114300 h 918695"/>
              <a:gd name="connsiteX2" fmla="*/ 0 w 1075578"/>
              <a:gd name="connsiteY2" fmla="*/ 648353 h 918695"/>
              <a:gd name="connsiteX3" fmla="*/ 287711 w 1075578"/>
              <a:gd name="connsiteY3" fmla="*/ 918695 h 918695"/>
              <a:gd name="connsiteX4" fmla="*/ 938119 w 1075578"/>
              <a:gd name="connsiteY4" fmla="*/ 747806 h 918695"/>
              <a:gd name="connsiteX5" fmla="*/ 1075578 w 1075578"/>
              <a:gd name="connsiteY5" fmla="*/ 287617 h 918695"/>
              <a:gd name="connsiteX6" fmla="*/ 388470 w 1075578"/>
              <a:gd name="connsiteY6" fmla="*/ 0 h 918695"/>
              <a:gd name="connsiteX0" fmla="*/ 388470 w 1075578"/>
              <a:gd name="connsiteY0" fmla="*/ 0 h 1233020"/>
              <a:gd name="connsiteX1" fmla="*/ 131295 w 1075578"/>
              <a:gd name="connsiteY1" fmla="*/ 114300 h 1233020"/>
              <a:gd name="connsiteX2" fmla="*/ 0 w 1075578"/>
              <a:gd name="connsiteY2" fmla="*/ 648353 h 1233020"/>
              <a:gd name="connsiteX3" fmla="*/ 201986 w 1075578"/>
              <a:gd name="connsiteY3" fmla="*/ 1233020 h 1233020"/>
              <a:gd name="connsiteX4" fmla="*/ 938119 w 1075578"/>
              <a:gd name="connsiteY4" fmla="*/ 747806 h 1233020"/>
              <a:gd name="connsiteX5" fmla="*/ 1075578 w 1075578"/>
              <a:gd name="connsiteY5" fmla="*/ 287617 h 1233020"/>
              <a:gd name="connsiteX6" fmla="*/ 388470 w 1075578"/>
              <a:gd name="connsiteY6" fmla="*/ 0 h 1233020"/>
              <a:gd name="connsiteX0" fmla="*/ 388470 w 1075578"/>
              <a:gd name="connsiteY0" fmla="*/ 0 h 1233020"/>
              <a:gd name="connsiteX1" fmla="*/ 131295 w 1075578"/>
              <a:gd name="connsiteY1" fmla="*/ 114300 h 1233020"/>
              <a:gd name="connsiteX2" fmla="*/ 0 w 1075578"/>
              <a:gd name="connsiteY2" fmla="*/ 648353 h 1233020"/>
              <a:gd name="connsiteX3" fmla="*/ 201986 w 1075578"/>
              <a:gd name="connsiteY3" fmla="*/ 1233020 h 1233020"/>
              <a:gd name="connsiteX4" fmla="*/ 647607 w 1075578"/>
              <a:gd name="connsiteY4" fmla="*/ 509681 h 1233020"/>
              <a:gd name="connsiteX5" fmla="*/ 1075578 w 1075578"/>
              <a:gd name="connsiteY5" fmla="*/ 287617 h 1233020"/>
              <a:gd name="connsiteX6" fmla="*/ 388470 w 1075578"/>
              <a:gd name="connsiteY6" fmla="*/ 0 h 1233020"/>
              <a:gd name="connsiteX0" fmla="*/ 388470 w 1075578"/>
              <a:gd name="connsiteY0" fmla="*/ 0 h 1233020"/>
              <a:gd name="connsiteX1" fmla="*/ 131295 w 1075578"/>
              <a:gd name="connsiteY1" fmla="*/ 114300 h 1233020"/>
              <a:gd name="connsiteX2" fmla="*/ 0 w 1075578"/>
              <a:gd name="connsiteY2" fmla="*/ 648353 h 1233020"/>
              <a:gd name="connsiteX3" fmla="*/ 201986 w 1075578"/>
              <a:gd name="connsiteY3" fmla="*/ 1233020 h 1233020"/>
              <a:gd name="connsiteX4" fmla="*/ 885732 w 1075578"/>
              <a:gd name="connsiteY4" fmla="*/ 757331 h 1233020"/>
              <a:gd name="connsiteX5" fmla="*/ 1075578 w 1075578"/>
              <a:gd name="connsiteY5" fmla="*/ 287617 h 1233020"/>
              <a:gd name="connsiteX6" fmla="*/ 388470 w 1075578"/>
              <a:gd name="connsiteY6" fmla="*/ 0 h 1233020"/>
              <a:gd name="connsiteX0" fmla="*/ 388470 w 1075578"/>
              <a:gd name="connsiteY0" fmla="*/ 0 h 947270"/>
              <a:gd name="connsiteX1" fmla="*/ 131295 w 1075578"/>
              <a:gd name="connsiteY1" fmla="*/ 114300 h 947270"/>
              <a:gd name="connsiteX2" fmla="*/ 0 w 1075578"/>
              <a:gd name="connsiteY2" fmla="*/ 648353 h 947270"/>
              <a:gd name="connsiteX3" fmla="*/ 301999 w 1075578"/>
              <a:gd name="connsiteY3" fmla="*/ 947270 h 947270"/>
              <a:gd name="connsiteX4" fmla="*/ 885732 w 1075578"/>
              <a:gd name="connsiteY4" fmla="*/ 757331 h 947270"/>
              <a:gd name="connsiteX5" fmla="*/ 1075578 w 1075578"/>
              <a:gd name="connsiteY5" fmla="*/ 287617 h 947270"/>
              <a:gd name="connsiteX6" fmla="*/ 388470 w 1075578"/>
              <a:gd name="connsiteY6" fmla="*/ 0 h 947270"/>
              <a:gd name="connsiteX0" fmla="*/ 388470 w 1075578"/>
              <a:gd name="connsiteY0" fmla="*/ 0 h 1223495"/>
              <a:gd name="connsiteX1" fmla="*/ 131295 w 1075578"/>
              <a:gd name="connsiteY1" fmla="*/ 114300 h 1223495"/>
              <a:gd name="connsiteX2" fmla="*/ 0 w 1075578"/>
              <a:gd name="connsiteY2" fmla="*/ 648353 h 1223495"/>
              <a:gd name="connsiteX3" fmla="*/ 201986 w 1075578"/>
              <a:gd name="connsiteY3" fmla="*/ 1223495 h 1223495"/>
              <a:gd name="connsiteX4" fmla="*/ 885732 w 1075578"/>
              <a:gd name="connsiteY4" fmla="*/ 757331 h 1223495"/>
              <a:gd name="connsiteX5" fmla="*/ 1075578 w 1075578"/>
              <a:gd name="connsiteY5" fmla="*/ 287617 h 1223495"/>
              <a:gd name="connsiteX6" fmla="*/ 388470 w 1075578"/>
              <a:gd name="connsiteY6" fmla="*/ 0 h 1223495"/>
              <a:gd name="connsiteX0" fmla="*/ 388470 w 885732"/>
              <a:gd name="connsiteY0" fmla="*/ 0 h 1223495"/>
              <a:gd name="connsiteX1" fmla="*/ 131295 w 885732"/>
              <a:gd name="connsiteY1" fmla="*/ 114300 h 1223495"/>
              <a:gd name="connsiteX2" fmla="*/ 0 w 885732"/>
              <a:gd name="connsiteY2" fmla="*/ 648353 h 1223495"/>
              <a:gd name="connsiteX3" fmla="*/ 201986 w 885732"/>
              <a:gd name="connsiteY3" fmla="*/ 1223495 h 1223495"/>
              <a:gd name="connsiteX4" fmla="*/ 885732 w 885732"/>
              <a:gd name="connsiteY4" fmla="*/ 757331 h 1223495"/>
              <a:gd name="connsiteX5" fmla="*/ 708866 w 885732"/>
              <a:gd name="connsiteY5" fmla="*/ 392392 h 1223495"/>
              <a:gd name="connsiteX6" fmla="*/ 388470 w 885732"/>
              <a:gd name="connsiteY6" fmla="*/ 0 h 1223495"/>
              <a:gd name="connsiteX0" fmla="*/ 388470 w 1018428"/>
              <a:gd name="connsiteY0" fmla="*/ 0 h 1223495"/>
              <a:gd name="connsiteX1" fmla="*/ 131295 w 1018428"/>
              <a:gd name="connsiteY1" fmla="*/ 114300 h 1223495"/>
              <a:gd name="connsiteX2" fmla="*/ 0 w 1018428"/>
              <a:gd name="connsiteY2" fmla="*/ 648353 h 1223495"/>
              <a:gd name="connsiteX3" fmla="*/ 201986 w 1018428"/>
              <a:gd name="connsiteY3" fmla="*/ 1223495 h 1223495"/>
              <a:gd name="connsiteX4" fmla="*/ 885732 w 1018428"/>
              <a:gd name="connsiteY4" fmla="*/ 757331 h 1223495"/>
              <a:gd name="connsiteX5" fmla="*/ 1018428 w 1018428"/>
              <a:gd name="connsiteY5" fmla="*/ 306667 h 1223495"/>
              <a:gd name="connsiteX6" fmla="*/ 388470 w 1018428"/>
              <a:gd name="connsiteY6" fmla="*/ 0 h 1223495"/>
              <a:gd name="connsiteX0" fmla="*/ 436095 w 1018428"/>
              <a:gd name="connsiteY0" fmla="*/ 338137 h 1109195"/>
              <a:gd name="connsiteX1" fmla="*/ 131295 w 1018428"/>
              <a:gd name="connsiteY1" fmla="*/ 0 h 1109195"/>
              <a:gd name="connsiteX2" fmla="*/ 0 w 1018428"/>
              <a:gd name="connsiteY2" fmla="*/ 534053 h 1109195"/>
              <a:gd name="connsiteX3" fmla="*/ 201986 w 1018428"/>
              <a:gd name="connsiteY3" fmla="*/ 1109195 h 1109195"/>
              <a:gd name="connsiteX4" fmla="*/ 885732 w 1018428"/>
              <a:gd name="connsiteY4" fmla="*/ 643031 h 1109195"/>
              <a:gd name="connsiteX5" fmla="*/ 1018428 w 1018428"/>
              <a:gd name="connsiteY5" fmla="*/ 192367 h 1109195"/>
              <a:gd name="connsiteX6" fmla="*/ 436095 w 1018428"/>
              <a:gd name="connsiteY6" fmla="*/ 338137 h 1109195"/>
              <a:gd name="connsiteX0" fmla="*/ 436095 w 1018428"/>
              <a:gd name="connsiteY0" fmla="*/ 338137 h 1109195"/>
              <a:gd name="connsiteX1" fmla="*/ 131295 w 1018428"/>
              <a:gd name="connsiteY1" fmla="*/ 0 h 1109195"/>
              <a:gd name="connsiteX2" fmla="*/ 0 w 1018428"/>
              <a:gd name="connsiteY2" fmla="*/ 534053 h 1109195"/>
              <a:gd name="connsiteX3" fmla="*/ 201986 w 1018428"/>
              <a:gd name="connsiteY3" fmla="*/ 1109195 h 1109195"/>
              <a:gd name="connsiteX4" fmla="*/ 885732 w 1018428"/>
              <a:gd name="connsiteY4" fmla="*/ 643031 h 1109195"/>
              <a:gd name="connsiteX5" fmla="*/ 1018428 w 1018428"/>
              <a:gd name="connsiteY5" fmla="*/ 192367 h 1109195"/>
              <a:gd name="connsiteX6" fmla="*/ 436095 w 1018428"/>
              <a:gd name="connsiteY6" fmla="*/ 338137 h 1109195"/>
              <a:gd name="connsiteX0" fmla="*/ 1018428 w 1018428"/>
              <a:gd name="connsiteY0" fmla="*/ 192367 h 1109195"/>
              <a:gd name="connsiteX1" fmla="*/ 131295 w 1018428"/>
              <a:gd name="connsiteY1" fmla="*/ 0 h 1109195"/>
              <a:gd name="connsiteX2" fmla="*/ 0 w 1018428"/>
              <a:gd name="connsiteY2" fmla="*/ 534053 h 1109195"/>
              <a:gd name="connsiteX3" fmla="*/ 201986 w 1018428"/>
              <a:gd name="connsiteY3" fmla="*/ 1109195 h 1109195"/>
              <a:gd name="connsiteX4" fmla="*/ 885732 w 1018428"/>
              <a:gd name="connsiteY4" fmla="*/ 643031 h 1109195"/>
              <a:gd name="connsiteX5" fmla="*/ 1018428 w 1018428"/>
              <a:gd name="connsiteY5" fmla="*/ 192367 h 1109195"/>
              <a:gd name="connsiteX0" fmla="*/ 1018428 w 1018428"/>
              <a:gd name="connsiteY0" fmla="*/ 237610 h 1154438"/>
              <a:gd name="connsiteX1" fmla="*/ 471813 w 1018428"/>
              <a:gd name="connsiteY1" fmla="*/ 0 h 1154438"/>
              <a:gd name="connsiteX2" fmla="*/ 0 w 1018428"/>
              <a:gd name="connsiteY2" fmla="*/ 579296 h 1154438"/>
              <a:gd name="connsiteX3" fmla="*/ 201986 w 1018428"/>
              <a:gd name="connsiteY3" fmla="*/ 1154438 h 1154438"/>
              <a:gd name="connsiteX4" fmla="*/ 885732 w 1018428"/>
              <a:gd name="connsiteY4" fmla="*/ 688274 h 1154438"/>
              <a:gd name="connsiteX5" fmla="*/ 1018428 w 1018428"/>
              <a:gd name="connsiteY5" fmla="*/ 237610 h 1154438"/>
              <a:gd name="connsiteX0" fmla="*/ 1018428 w 1018428"/>
              <a:gd name="connsiteY0" fmla="*/ 161410 h 1078238"/>
              <a:gd name="connsiteX1" fmla="*/ 83669 w 1018428"/>
              <a:gd name="connsiteY1" fmla="*/ 0 h 1078238"/>
              <a:gd name="connsiteX2" fmla="*/ 0 w 1018428"/>
              <a:gd name="connsiteY2" fmla="*/ 503096 h 1078238"/>
              <a:gd name="connsiteX3" fmla="*/ 201986 w 1018428"/>
              <a:gd name="connsiteY3" fmla="*/ 1078238 h 1078238"/>
              <a:gd name="connsiteX4" fmla="*/ 885732 w 1018428"/>
              <a:gd name="connsiteY4" fmla="*/ 612074 h 1078238"/>
              <a:gd name="connsiteX5" fmla="*/ 1018428 w 1018428"/>
              <a:gd name="connsiteY5" fmla="*/ 161410 h 1078238"/>
              <a:gd name="connsiteX0" fmla="*/ 934759 w 934759"/>
              <a:gd name="connsiteY0" fmla="*/ 161410 h 1078238"/>
              <a:gd name="connsiteX1" fmla="*/ 0 w 934759"/>
              <a:gd name="connsiteY1" fmla="*/ 0 h 1078238"/>
              <a:gd name="connsiteX2" fmla="*/ 56824 w 934759"/>
              <a:gd name="connsiteY2" fmla="*/ 488808 h 1078238"/>
              <a:gd name="connsiteX3" fmla="*/ 118317 w 934759"/>
              <a:gd name="connsiteY3" fmla="*/ 1078238 h 1078238"/>
              <a:gd name="connsiteX4" fmla="*/ 802063 w 934759"/>
              <a:gd name="connsiteY4" fmla="*/ 612074 h 1078238"/>
              <a:gd name="connsiteX5" fmla="*/ 934759 w 934759"/>
              <a:gd name="connsiteY5" fmla="*/ 161410 h 1078238"/>
              <a:gd name="connsiteX0" fmla="*/ 1013667 w 1013667"/>
              <a:gd name="connsiteY0" fmla="*/ 161410 h 1078238"/>
              <a:gd name="connsiteX1" fmla="*/ 78908 w 1013667"/>
              <a:gd name="connsiteY1" fmla="*/ 0 h 1078238"/>
              <a:gd name="connsiteX2" fmla="*/ 0 w 1013667"/>
              <a:gd name="connsiteY2" fmla="*/ 515001 h 1078238"/>
              <a:gd name="connsiteX3" fmla="*/ 197225 w 1013667"/>
              <a:gd name="connsiteY3" fmla="*/ 1078238 h 1078238"/>
              <a:gd name="connsiteX4" fmla="*/ 880971 w 1013667"/>
              <a:gd name="connsiteY4" fmla="*/ 612074 h 1078238"/>
              <a:gd name="connsiteX5" fmla="*/ 1013667 w 1013667"/>
              <a:gd name="connsiteY5" fmla="*/ 161410 h 1078238"/>
              <a:gd name="connsiteX0" fmla="*/ 1013667 w 1013667"/>
              <a:gd name="connsiteY0" fmla="*/ 92353 h 1009181"/>
              <a:gd name="connsiteX1" fmla="*/ 145583 w 1013667"/>
              <a:gd name="connsiteY1" fmla="*/ 0 h 1009181"/>
              <a:gd name="connsiteX2" fmla="*/ 0 w 1013667"/>
              <a:gd name="connsiteY2" fmla="*/ 445944 h 1009181"/>
              <a:gd name="connsiteX3" fmla="*/ 197225 w 1013667"/>
              <a:gd name="connsiteY3" fmla="*/ 1009181 h 1009181"/>
              <a:gd name="connsiteX4" fmla="*/ 880971 w 1013667"/>
              <a:gd name="connsiteY4" fmla="*/ 543017 h 1009181"/>
              <a:gd name="connsiteX5" fmla="*/ 1013667 w 1013667"/>
              <a:gd name="connsiteY5" fmla="*/ 92353 h 1009181"/>
              <a:gd name="connsiteX0" fmla="*/ 1013667 w 1013667"/>
              <a:gd name="connsiteY0" fmla="*/ 166172 h 1083000"/>
              <a:gd name="connsiteX1" fmla="*/ 81289 w 1013667"/>
              <a:gd name="connsiteY1" fmla="*/ 0 h 1083000"/>
              <a:gd name="connsiteX2" fmla="*/ 0 w 1013667"/>
              <a:gd name="connsiteY2" fmla="*/ 519763 h 1083000"/>
              <a:gd name="connsiteX3" fmla="*/ 197225 w 1013667"/>
              <a:gd name="connsiteY3" fmla="*/ 1083000 h 1083000"/>
              <a:gd name="connsiteX4" fmla="*/ 880971 w 1013667"/>
              <a:gd name="connsiteY4" fmla="*/ 616836 h 1083000"/>
              <a:gd name="connsiteX5" fmla="*/ 1013667 w 1013667"/>
              <a:gd name="connsiteY5" fmla="*/ 166172 h 1083000"/>
              <a:gd name="connsiteX0" fmla="*/ 1013667 w 1013667"/>
              <a:gd name="connsiteY0" fmla="*/ 166172 h 975843"/>
              <a:gd name="connsiteX1" fmla="*/ 81289 w 1013667"/>
              <a:gd name="connsiteY1" fmla="*/ 0 h 975843"/>
              <a:gd name="connsiteX2" fmla="*/ 0 w 1013667"/>
              <a:gd name="connsiteY2" fmla="*/ 519763 h 975843"/>
              <a:gd name="connsiteX3" fmla="*/ 228181 w 1013667"/>
              <a:gd name="connsiteY3" fmla="*/ 975843 h 975843"/>
              <a:gd name="connsiteX4" fmla="*/ 880971 w 1013667"/>
              <a:gd name="connsiteY4" fmla="*/ 616836 h 975843"/>
              <a:gd name="connsiteX5" fmla="*/ 1013667 w 1013667"/>
              <a:gd name="connsiteY5" fmla="*/ 166172 h 975843"/>
              <a:gd name="connsiteX0" fmla="*/ 1013667 w 1013667"/>
              <a:gd name="connsiteY0" fmla="*/ 166172 h 1082999"/>
              <a:gd name="connsiteX1" fmla="*/ 81289 w 1013667"/>
              <a:gd name="connsiteY1" fmla="*/ 0 h 1082999"/>
              <a:gd name="connsiteX2" fmla="*/ 0 w 1013667"/>
              <a:gd name="connsiteY2" fmla="*/ 519763 h 1082999"/>
              <a:gd name="connsiteX3" fmla="*/ 192463 w 1013667"/>
              <a:gd name="connsiteY3" fmla="*/ 1082999 h 1082999"/>
              <a:gd name="connsiteX4" fmla="*/ 880971 w 1013667"/>
              <a:gd name="connsiteY4" fmla="*/ 616836 h 1082999"/>
              <a:gd name="connsiteX5" fmla="*/ 1013667 w 1013667"/>
              <a:gd name="connsiteY5" fmla="*/ 166172 h 10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667" h="1082999">
                <a:moveTo>
                  <a:pt x="1013667" y="166172"/>
                </a:moveTo>
                <a:lnTo>
                  <a:pt x="81289" y="0"/>
                </a:lnTo>
                <a:lnTo>
                  <a:pt x="0" y="519763"/>
                </a:lnTo>
                <a:lnTo>
                  <a:pt x="192463" y="1082999"/>
                </a:lnTo>
                <a:lnTo>
                  <a:pt x="880971" y="616836"/>
                </a:lnTo>
                <a:lnTo>
                  <a:pt x="1013667" y="166172"/>
                </a:lnTo>
                <a:close/>
              </a:path>
            </a:pathLst>
          </a:cu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Freeform: Shape 20">
            <a:extLst>
              <a:ext uri="{FF2B5EF4-FFF2-40B4-BE49-F238E27FC236}">
                <a16:creationId xmlns:a16="http://schemas.microsoft.com/office/drawing/2014/main" id="{49EE713D-5324-BBE8-D041-BFDB2D2DB96A}"/>
              </a:ext>
            </a:extLst>
          </p:cNvPr>
          <p:cNvSpPr/>
          <p:nvPr/>
        </p:nvSpPr>
        <p:spPr>
          <a:xfrm>
            <a:off x="7206455" y="1665592"/>
            <a:ext cx="640908" cy="1243509"/>
          </a:xfrm>
          <a:custGeom>
            <a:avLst/>
            <a:gdLst>
              <a:gd name="connsiteX0" fmla="*/ 0 w 659958"/>
              <a:gd name="connsiteY0" fmla="*/ 0 h 1200647"/>
              <a:gd name="connsiteX1" fmla="*/ 127220 w 659958"/>
              <a:gd name="connsiteY1" fmla="*/ 795130 h 1200647"/>
              <a:gd name="connsiteX2" fmla="*/ 318052 w 659958"/>
              <a:gd name="connsiteY2" fmla="*/ 1200647 h 1200647"/>
              <a:gd name="connsiteX3" fmla="*/ 659958 w 659958"/>
              <a:gd name="connsiteY3" fmla="*/ 103367 h 1200647"/>
              <a:gd name="connsiteX4" fmla="*/ 0 w 659958"/>
              <a:gd name="connsiteY4" fmla="*/ 0 h 1200647"/>
              <a:gd name="connsiteX0" fmla="*/ 20418 w 532738"/>
              <a:gd name="connsiteY0" fmla="*/ 91895 h 1097280"/>
              <a:gd name="connsiteX1" fmla="*/ 0 w 532738"/>
              <a:gd name="connsiteY1" fmla="*/ 691763 h 1097280"/>
              <a:gd name="connsiteX2" fmla="*/ 190832 w 532738"/>
              <a:gd name="connsiteY2" fmla="*/ 1097280 h 1097280"/>
              <a:gd name="connsiteX3" fmla="*/ 532738 w 532738"/>
              <a:gd name="connsiteY3" fmla="*/ 0 h 1097280"/>
              <a:gd name="connsiteX4" fmla="*/ 20418 w 532738"/>
              <a:gd name="connsiteY4" fmla="*/ 91895 h 1097280"/>
              <a:gd name="connsiteX0" fmla="*/ 0 w 659958"/>
              <a:gd name="connsiteY0" fmla="*/ 0 h 1195885"/>
              <a:gd name="connsiteX1" fmla="*/ 127220 w 659958"/>
              <a:gd name="connsiteY1" fmla="*/ 790368 h 1195885"/>
              <a:gd name="connsiteX2" fmla="*/ 318052 w 659958"/>
              <a:gd name="connsiteY2" fmla="*/ 1195885 h 1195885"/>
              <a:gd name="connsiteX3" fmla="*/ 659958 w 659958"/>
              <a:gd name="connsiteY3" fmla="*/ 98605 h 1195885"/>
              <a:gd name="connsiteX4" fmla="*/ 0 w 659958"/>
              <a:gd name="connsiteY4" fmla="*/ 0 h 1195885"/>
              <a:gd name="connsiteX0" fmla="*/ 0 w 659958"/>
              <a:gd name="connsiteY0" fmla="*/ 0 h 1195885"/>
              <a:gd name="connsiteX1" fmla="*/ 241520 w 659958"/>
              <a:gd name="connsiteY1" fmla="*/ 590343 h 1195885"/>
              <a:gd name="connsiteX2" fmla="*/ 318052 w 659958"/>
              <a:gd name="connsiteY2" fmla="*/ 1195885 h 1195885"/>
              <a:gd name="connsiteX3" fmla="*/ 659958 w 659958"/>
              <a:gd name="connsiteY3" fmla="*/ 98605 h 1195885"/>
              <a:gd name="connsiteX4" fmla="*/ 0 w 659958"/>
              <a:gd name="connsiteY4" fmla="*/ 0 h 1195885"/>
              <a:gd name="connsiteX0" fmla="*/ 0 w 659958"/>
              <a:gd name="connsiteY0" fmla="*/ 0 h 1195885"/>
              <a:gd name="connsiteX1" fmla="*/ 127220 w 659958"/>
              <a:gd name="connsiteY1" fmla="*/ 780843 h 1195885"/>
              <a:gd name="connsiteX2" fmla="*/ 318052 w 659958"/>
              <a:gd name="connsiteY2" fmla="*/ 1195885 h 1195885"/>
              <a:gd name="connsiteX3" fmla="*/ 659958 w 659958"/>
              <a:gd name="connsiteY3" fmla="*/ 98605 h 1195885"/>
              <a:gd name="connsiteX4" fmla="*/ 0 w 659958"/>
              <a:gd name="connsiteY4" fmla="*/ 0 h 1195885"/>
              <a:gd name="connsiteX0" fmla="*/ 0 w 659958"/>
              <a:gd name="connsiteY0" fmla="*/ 0 h 914897"/>
              <a:gd name="connsiteX1" fmla="*/ 127220 w 659958"/>
              <a:gd name="connsiteY1" fmla="*/ 780843 h 914897"/>
              <a:gd name="connsiteX2" fmla="*/ 299002 w 659958"/>
              <a:gd name="connsiteY2" fmla="*/ 914897 h 914897"/>
              <a:gd name="connsiteX3" fmla="*/ 659958 w 659958"/>
              <a:gd name="connsiteY3" fmla="*/ 98605 h 914897"/>
              <a:gd name="connsiteX4" fmla="*/ 0 w 659958"/>
              <a:gd name="connsiteY4" fmla="*/ 0 h 914897"/>
              <a:gd name="connsiteX0" fmla="*/ 0 w 659958"/>
              <a:gd name="connsiteY0" fmla="*/ 0 h 1253034"/>
              <a:gd name="connsiteX1" fmla="*/ 127220 w 659958"/>
              <a:gd name="connsiteY1" fmla="*/ 780843 h 1253034"/>
              <a:gd name="connsiteX2" fmla="*/ 341864 w 659958"/>
              <a:gd name="connsiteY2" fmla="*/ 1253034 h 1253034"/>
              <a:gd name="connsiteX3" fmla="*/ 659958 w 659958"/>
              <a:gd name="connsiteY3" fmla="*/ 98605 h 1253034"/>
              <a:gd name="connsiteX4" fmla="*/ 0 w 659958"/>
              <a:gd name="connsiteY4" fmla="*/ 0 h 1253034"/>
              <a:gd name="connsiteX0" fmla="*/ 0 w 412308"/>
              <a:gd name="connsiteY0" fmla="*/ 0 h 1253034"/>
              <a:gd name="connsiteX1" fmla="*/ 127220 w 412308"/>
              <a:gd name="connsiteY1" fmla="*/ 780843 h 1253034"/>
              <a:gd name="connsiteX2" fmla="*/ 341864 w 412308"/>
              <a:gd name="connsiteY2" fmla="*/ 1253034 h 1253034"/>
              <a:gd name="connsiteX3" fmla="*/ 412308 w 412308"/>
              <a:gd name="connsiteY3" fmla="*/ 289105 h 1253034"/>
              <a:gd name="connsiteX4" fmla="*/ 0 w 412308"/>
              <a:gd name="connsiteY4" fmla="*/ 0 h 1253034"/>
              <a:gd name="connsiteX0" fmla="*/ 0 w 640908"/>
              <a:gd name="connsiteY0" fmla="*/ 0 h 1253034"/>
              <a:gd name="connsiteX1" fmla="*/ 127220 w 640908"/>
              <a:gd name="connsiteY1" fmla="*/ 780843 h 1253034"/>
              <a:gd name="connsiteX2" fmla="*/ 341864 w 640908"/>
              <a:gd name="connsiteY2" fmla="*/ 1253034 h 1253034"/>
              <a:gd name="connsiteX3" fmla="*/ 640908 w 640908"/>
              <a:gd name="connsiteY3" fmla="*/ 122417 h 1253034"/>
              <a:gd name="connsiteX4" fmla="*/ 0 w 640908"/>
              <a:gd name="connsiteY4" fmla="*/ 0 h 1253034"/>
              <a:gd name="connsiteX0" fmla="*/ 0 w 640908"/>
              <a:gd name="connsiteY0" fmla="*/ 0 h 1133971"/>
              <a:gd name="connsiteX1" fmla="*/ 127220 w 640908"/>
              <a:gd name="connsiteY1" fmla="*/ 780843 h 1133971"/>
              <a:gd name="connsiteX2" fmla="*/ 399014 w 640908"/>
              <a:gd name="connsiteY2" fmla="*/ 1133971 h 1133971"/>
              <a:gd name="connsiteX3" fmla="*/ 640908 w 640908"/>
              <a:gd name="connsiteY3" fmla="*/ 122417 h 1133971"/>
              <a:gd name="connsiteX4" fmla="*/ 0 w 640908"/>
              <a:gd name="connsiteY4" fmla="*/ 0 h 1133971"/>
              <a:gd name="connsiteX0" fmla="*/ 0 w 640908"/>
              <a:gd name="connsiteY0" fmla="*/ 0 h 1243509"/>
              <a:gd name="connsiteX1" fmla="*/ 127220 w 640908"/>
              <a:gd name="connsiteY1" fmla="*/ 780843 h 1243509"/>
              <a:gd name="connsiteX2" fmla="*/ 346626 w 640908"/>
              <a:gd name="connsiteY2" fmla="*/ 1243509 h 1243509"/>
              <a:gd name="connsiteX3" fmla="*/ 640908 w 640908"/>
              <a:gd name="connsiteY3" fmla="*/ 122417 h 1243509"/>
              <a:gd name="connsiteX4" fmla="*/ 0 w 640908"/>
              <a:gd name="connsiteY4" fmla="*/ 0 h 124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908" h="1243509">
                <a:moveTo>
                  <a:pt x="0" y="0"/>
                </a:moveTo>
                <a:lnTo>
                  <a:pt x="127220" y="780843"/>
                </a:lnTo>
                <a:lnTo>
                  <a:pt x="346626" y="1243509"/>
                </a:lnTo>
                <a:lnTo>
                  <a:pt x="640908" y="122417"/>
                </a:lnTo>
                <a:lnTo>
                  <a:pt x="0" y="0"/>
                </a:lnTo>
                <a:close/>
              </a:path>
            </a:pathLst>
          </a:cu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24" name="Table 7">
            <a:extLst>
              <a:ext uri="{FF2B5EF4-FFF2-40B4-BE49-F238E27FC236}">
                <a16:creationId xmlns:a16="http://schemas.microsoft.com/office/drawing/2014/main" id="{910080EB-DA72-58DC-D3BE-FDF16EF0A33F}"/>
              </a:ext>
            </a:extLst>
          </p:cNvPr>
          <p:cNvGraphicFramePr>
            <a:graphicFrameLocks noGrp="1"/>
          </p:cNvGraphicFramePr>
          <p:nvPr>
            <p:extLst>
              <p:ext uri="{D42A27DB-BD31-4B8C-83A1-F6EECF244321}">
                <p14:modId xmlns:p14="http://schemas.microsoft.com/office/powerpoint/2010/main" val="2960790289"/>
              </p:ext>
            </p:extLst>
          </p:nvPr>
        </p:nvGraphicFramePr>
        <p:xfrm>
          <a:off x="411082" y="1547231"/>
          <a:ext cx="4443984" cy="4937760"/>
        </p:xfrm>
        <a:graphic>
          <a:graphicData uri="http://schemas.openxmlformats.org/drawingml/2006/table">
            <a:tbl>
              <a:tblPr firstRow="1" bandRow="1">
                <a:tableStyleId>{2A488322-F2BA-4B5B-9748-0D474271808F}</a:tableStyleId>
              </a:tblPr>
              <a:tblGrid>
                <a:gridCol w="887353">
                  <a:extLst>
                    <a:ext uri="{9D8B030D-6E8A-4147-A177-3AD203B41FA5}">
                      <a16:colId xmlns:a16="http://schemas.microsoft.com/office/drawing/2014/main" val="284006375"/>
                    </a:ext>
                  </a:extLst>
                </a:gridCol>
                <a:gridCol w="1256697">
                  <a:extLst>
                    <a:ext uri="{9D8B030D-6E8A-4147-A177-3AD203B41FA5}">
                      <a16:colId xmlns:a16="http://schemas.microsoft.com/office/drawing/2014/main" val="3193861683"/>
                    </a:ext>
                  </a:extLst>
                </a:gridCol>
                <a:gridCol w="2299934">
                  <a:extLst>
                    <a:ext uri="{9D8B030D-6E8A-4147-A177-3AD203B41FA5}">
                      <a16:colId xmlns:a16="http://schemas.microsoft.com/office/drawing/2014/main" val="1186259282"/>
                    </a:ext>
                  </a:extLst>
                </a:gridCol>
              </a:tblGrid>
              <a:tr h="192707">
                <a:tc>
                  <a:txBody>
                    <a:bodyPr/>
                    <a:lstStyle/>
                    <a:p>
                      <a:pPr algn="ctr"/>
                      <a:r>
                        <a:rPr lang="en-US" sz="1600" dirty="0">
                          <a:latin typeface="Arial" panose="020B0604020202020204" pitchFamily="34" charset="0"/>
                          <a:cs typeface="Arial" panose="020B0604020202020204" pitchFamily="34" charset="0"/>
                        </a:rPr>
                        <a:t>COC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(µg/kg)</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Percent of </a:t>
                      </a:r>
                    </a:p>
                    <a:p>
                      <a:pPr algn="ctr"/>
                      <a:r>
                        <a:rPr lang="en-US" sz="1600" dirty="0">
                          <a:latin typeface="Arial" panose="020B0604020202020204" pitchFamily="34" charset="0"/>
                          <a:cs typeface="Arial" panose="020B0604020202020204" pitchFamily="34" charset="0"/>
                        </a:rPr>
                        <a:t>Total Area</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Area-adjusted</a:t>
                      </a:r>
                    </a:p>
                    <a:p>
                      <a:pPr algn="ctr"/>
                      <a:r>
                        <a:rPr lang="en-US" sz="1600" dirty="0">
                          <a:latin typeface="Arial" panose="020B0604020202020204" pitchFamily="34" charset="0"/>
                          <a:cs typeface="Arial" panose="020B0604020202020204" pitchFamily="34" charset="0"/>
                        </a:rPr>
                        <a:t>Concentration (µg/kg)</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extLst>
                  <a:ext uri="{0D108BD9-81ED-4DB2-BD59-A6C34878D82A}">
                    <a16:rowId xmlns:a16="http://schemas.microsoft.com/office/drawing/2014/main" val="2775693615"/>
                  </a:ext>
                </a:extLst>
              </a:tr>
              <a:tr h="0">
                <a:tc>
                  <a:txBody>
                    <a:bodyPr/>
                    <a:lstStyle/>
                    <a:p>
                      <a:pPr algn="ctr"/>
                      <a:r>
                        <a:rPr lang="en-US" sz="1600" b="1" dirty="0">
                          <a:solidFill>
                            <a:srgbClr val="C00000"/>
                          </a:solidFill>
                          <a:latin typeface="Arial" panose="020B0604020202020204" pitchFamily="34" charset="0"/>
                          <a:cs typeface="Arial" panose="020B0604020202020204" pitchFamily="34" charset="0"/>
                        </a:rPr>
                        <a:t>0.05</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C00000"/>
                          </a:solidFill>
                          <a:latin typeface="Arial" panose="020B0604020202020204" pitchFamily="34" charset="0"/>
                          <a:cs typeface="Arial" panose="020B0604020202020204" pitchFamily="34" charset="0"/>
                        </a:rPr>
                        <a:t>0.002</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912324252"/>
                  </a:ext>
                </a:extLst>
              </a:tr>
              <a:tr h="255460">
                <a:tc>
                  <a:txBody>
                    <a:bodyPr/>
                    <a:lstStyle/>
                    <a:p>
                      <a:pPr algn="ctr"/>
                      <a:r>
                        <a:rPr lang="en-US" sz="1600" b="1" dirty="0">
                          <a:solidFill>
                            <a:srgbClr val="C00000"/>
                          </a:solidFill>
                          <a:latin typeface="Arial" panose="020B0604020202020204" pitchFamily="34" charset="0"/>
                          <a:cs typeface="Arial" panose="020B0604020202020204" pitchFamily="34" charset="0"/>
                        </a:rPr>
                        <a:t>0.05</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b="1" dirty="0">
                          <a:solidFill>
                            <a:srgbClr val="C00000"/>
                          </a:solidFill>
                          <a:latin typeface="Arial" panose="020B0604020202020204" pitchFamily="34" charset="0"/>
                          <a:cs typeface="Arial" panose="020B0604020202020204" pitchFamily="34" charset="0"/>
                        </a:rPr>
                        <a:t>0.003</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31065280"/>
                  </a:ext>
                </a:extLst>
              </a:tr>
              <a:tr h="128390">
                <a:tc>
                  <a:txBody>
                    <a:bodyPr/>
                    <a:lstStyle/>
                    <a:p>
                      <a:pPr algn="ctr"/>
                      <a:r>
                        <a:rPr lang="en-US" sz="1600" b="1" dirty="0">
                          <a:solidFill>
                            <a:srgbClr val="C00000"/>
                          </a:solidFill>
                          <a:latin typeface="Arial" panose="020B0604020202020204" pitchFamily="34" charset="0"/>
                          <a:cs typeface="Arial" panose="020B0604020202020204" pitchFamily="34" charset="0"/>
                        </a:rPr>
                        <a:t>0.05</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3.3%</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b="1" dirty="0">
                          <a:solidFill>
                            <a:srgbClr val="C00000"/>
                          </a:solidFill>
                          <a:latin typeface="Arial" panose="020B0604020202020204" pitchFamily="34" charset="0"/>
                          <a:cs typeface="Arial" panose="020B0604020202020204" pitchFamily="34" charset="0"/>
                        </a:rPr>
                        <a:t>0.002</a:t>
                      </a:r>
                      <a:endParaRPr lang="en-US" sz="1600" dirty="0">
                        <a:solidFill>
                          <a:srgbClr val="C00000"/>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870857"/>
                  </a:ext>
                </a:extLst>
              </a:tr>
              <a:tr h="20974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31.1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5987635"/>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73.9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38192053"/>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44913567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17.9</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331059228"/>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13.2%</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33.0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733677622"/>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19.4%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38.8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92706949"/>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11.7</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00988528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5.06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238399276"/>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16.1%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7.26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656067441"/>
                  </a:ext>
                </a:extLst>
              </a:tr>
              <a:tr h="318212">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Total</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100</a:t>
                      </a:r>
                      <a:r>
                        <a:rPr lang="en-US" sz="1600" dirty="0">
                          <a:solidFill>
                            <a:schemeClr val="tx1">
                              <a:lumMod val="75000"/>
                              <a:lumOff val="25000"/>
                            </a:schemeClr>
                          </a:solidFill>
                          <a:latin typeface="Arial" panose="020B0604020202020204" pitchFamily="34" charset="0"/>
                          <a:cs typeface="Arial" panose="020B0604020202020204" pitchFamily="34" charset="0"/>
                        </a:rPr>
                        <a:t>%</a:t>
                      </a:r>
                      <a:endParaRPr lang="en-US" sz="1600" b="1"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rgbClr val="C00000"/>
                          </a:solidFill>
                          <a:latin typeface="Arial" panose="020B0604020202020204" pitchFamily="34" charset="0"/>
                          <a:cs typeface="Arial" panose="020B0604020202020204" pitchFamily="34" charset="0"/>
                        </a:rPr>
                        <a:t>230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extLst>
                  <a:ext uri="{0D108BD9-81ED-4DB2-BD59-A6C34878D82A}">
                    <a16:rowId xmlns:a16="http://schemas.microsoft.com/office/drawing/2014/main" val="1204004409"/>
                  </a:ext>
                </a:extLst>
              </a:tr>
            </a:tbl>
          </a:graphicData>
        </a:graphic>
      </p:graphicFrame>
      <p:sp>
        <p:nvSpPr>
          <p:cNvPr id="23" name="TextBox 22">
            <a:extLst>
              <a:ext uri="{FF2B5EF4-FFF2-40B4-BE49-F238E27FC236}">
                <a16:creationId xmlns:a16="http://schemas.microsoft.com/office/drawing/2014/main" id="{1DB1FC71-D2CB-59FB-EC44-31BF248E50D4}"/>
              </a:ext>
            </a:extLst>
          </p:cNvPr>
          <p:cNvSpPr txBox="1"/>
          <p:nvPr/>
        </p:nvSpPr>
        <p:spPr>
          <a:xfrm rot="609092">
            <a:off x="8485500" y="1607505"/>
            <a:ext cx="1159292" cy="369332"/>
          </a:xfrm>
          <a:prstGeom prst="rect">
            <a:avLst/>
          </a:prstGeom>
          <a:noFill/>
        </p:spPr>
        <p:txBody>
          <a:bodyPr wrap="none" rtlCol="0">
            <a:spAutoFit/>
          </a:bodyPr>
          <a:lstStyle/>
          <a:p>
            <a:r>
              <a:rPr lang="en-US" dirty="0">
                <a:latin typeface="Arial" panose="020B0604020202020204" pitchFamily="34" charset="0"/>
              </a:rPr>
              <a:t>Shoreline</a:t>
            </a:r>
          </a:p>
        </p:txBody>
      </p:sp>
      <p:sp>
        <p:nvSpPr>
          <p:cNvPr id="5" name="TextBox 4">
            <a:extLst>
              <a:ext uri="{FF2B5EF4-FFF2-40B4-BE49-F238E27FC236}">
                <a16:creationId xmlns:a16="http://schemas.microsoft.com/office/drawing/2014/main" id="{522FD0FF-1974-FD6E-4924-63D167AACD60}"/>
              </a:ext>
            </a:extLst>
          </p:cNvPr>
          <p:cNvSpPr txBox="1"/>
          <p:nvPr/>
        </p:nvSpPr>
        <p:spPr>
          <a:xfrm>
            <a:off x="10560218" y="5990706"/>
            <a:ext cx="1439888" cy="523220"/>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&gt;: greater than</a:t>
            </a:r>
          </a:p>
          <a:p>
            <a:r>
              <a:rPr lang="en-US" sz="1400" dirty="0">
                <a:solidFill>
                  <a:schemeClr val="tx1">
                    <a:lumMod val="75000"/>
                    <a:lumOff val="25000"/>
                  </a:schemeClr>
                </a:solidFill>
                <a:latin typeface="Arial" panose="020B0604020202020204" pitchFamily="34" charset="0"/>
                <a:cs typeface="Arial" panose="020B0604020202020204" pitchFamily="34" charset="0"/>
              </a:rPr>
              <a:t>&lt;: less than</a:t>
            </a:r>
          </a:p>
        </p:txBody>
      </p:sp>
    </p:spTree>
    <p:extLst>
      <p:ext uri="{BB962C8B-B14F-4D97-AF65-F5344CB8AC3E}">
        <p14:creationId xmlns:p14="http://schemas.microsoft.com/office/powerpoint/2010/main" val="4012711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sz="3000" dirty="0"/>
              <a:t>Interpolations – Definition</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6995160" y="1623722"/>
            <a:ext cx="5020056" cy="4228438"/>
          </a:xfrm>
        </p:spPr>
        <p:txBody>
          <a:bodyPr>
            <a:normAutofit lnSpcReduction="10000"/>
          </a:bodyPr>
          <a:lstStyle/>
          <a:p>
            <a:pPr marL="228600" indent="-228600">
              <a:buFont typeface="Arial" panose="020B0604020202020204" pitchFamily="34" charset="0"/>
              <a:buChar char="•"/>
            </a:pPr>
            <a:r>
              <a:rPr lang="en-US" dirty="0"/>
              <a:t>Surrounding sample</a:t>
            </a:r>
            <a:br>
              <a:rPr lang="en-US" dirty="0"/>
            </a:br>
            <a:r>
              <a:rPr lang="en-US" dirty="0"/>
              <a:t>results are used to estimate COC concentrations at unsampled points</a:t>
            </a:r>
          </a:p>
          <a:p>
            <a:pPr marL="228600" indent="-228600">
              <a:buFont typeface="Arial" panose="020B0604020202020204" pitchFamily="34" charset="0"/>
              <a:buChar char="•"/>
            </a:pPr>
            <a:r>
              <a:rPr lang="en-US" dirty="0"/>
              <a:t>A range of interpolation methods is available, from simple to complex:</a:t>
            </a:r>
          </a:p>
          <a:p>
            <a:pPr marL="793750" lvl="1" indent="-342900"/>
            <a:r>
              <a:rPr lang="en-US" dirty="0"/>
              <a:t>Natural Neighbor</a:t>
            </a:r>
          </a:p>
          <a:p>
            <a:pPr marL="793750" lvl="1" indent="-342900"/>
            <a:r>
              <a:rPr lang="en-US" dirty="0"/>
              <a:t>Inverse distance weighting</a:t>
            </a:r>
          </a:p>
          <a:p>
            <a:pPr marL="793750" lvl="1" indent="-342900"/>
            <a:r>
              <a:rPr lang="en-US" dirty="0"/>
              <a:t>Kriging</a:t>
            </a:r>
          </a:p>
          <a:p>
            <a:pPr marL="793750" lvl="1" indent="-342900"/>
            <a:r>
              <a:rPr lang="en-US" dirty="0"/>
              <a:t>Others</a:t>
            </a:r>
          </a:p>
          <a:p>
            <a:pPr marL="457200" indent="-45720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2BBA92EE-997F-0444-36B5-C1C16F0665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0787" y="1733155"/>
            <a:ext cx="6249452" cy="3999122"/>
          </a:xfrm>
          <a:prstGeom prst="rect">
            <a:avLst/>
          </a:prstGeom>
          <a:ln>
            <a:solidFill>
              <a:schemeClr val="bg2">
                <a:lumMod val="90000"/>
              </a:schemeClr>
            </a:solidFill>
          </a:ln>
        </p:spPr>
      </p:pic>
      <p:sp>
        <p:nvSpPr>
          <p:cNvPr id="7" name="TextBox 6">
            <a:extLst>
              <a:ext uri="{FF2B5EF4-FFF2-40B4-BE49-F238E27FC236}">
                <a16:creationId xmlns:a16="http://schemas.microsoft.com/office/drawing/2014/main" id="{CEEA9DD4-8479-EC51-3627-363E6F93C2F0}"/>
              </a:ext>
            </a:extLst>
          </p:cNvPr>
          <p:cNvSpPr txBox="1"/>
          <p:nvPr/>
        </p:nvSpPr>
        <p:spPr>
          <a:xfrm>
            <a:off x="424233" y="5732277"/>
            <a:ext cx="2441694"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(Modified from Battelle et al. 2007)</a:t>
            </a:r>
            <a:endParaRPr lang="en-US" sz="1600" dirty="0">
              <a:solidFill>
                <a:schemeClr val="bg2">
                  <a:lumMod val="50000"/>
                </a:schemeClr>
              </a:solidFill>
              <a:latin typeface="Arial Narrow" panose="020B0606020202030204" pitchFamily="34" charset="0"/>
            </a:endParaRPr>
          </a:p>
        </p:txBody>
      </p:sp>
      <p:sp>
        <p:nvSpPr>
          <p:cNvPr id="5" name="Rectangle 4">
            <a:extLst>
              <a:ext uri="{FF2B5EF4-FFF2-40B4-BE49-F238E27FC236}">
                <a16:creationId xmlns:a16="http://schemas.microsoft.com/office/drawing/2014/main" id="{E9863F8A-9298-AD0F-3ADB-DBEF320A0975}"/>
              </a:ext>
            </a:extLst>
          </p:cNvPr>
          <p:cNvSpPr/>
          <p:nvPr/>
        </p:nvSpPr>
        <p:spPr>
          <a:xfrm>
            <a:off x="608200" y="2136013"/>
            <a:ext cx="620268" cy="274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12EE0C20-81DB-3146-AD4E-377816410F52}"/>
              </a:ext>
            </a:extLst>
          </p:cNvPr>
          <p:cNvSpPr/>
          <p:nvPr/>
        </p:nvSpPr>
        <p:spPr>
          <a:xfrm>
            <a:off x="608200" y="2509012"/>
            <a:ext cx="620268" cy="274320"/>
          </a:xfrm>
          <a:prstGeom prst="rect">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C194FD74-4D3F-1715-5D28-D88E8A2AFC29}"/>
              </a:ext>
            </a:extLst>
          </p:cNvPr>
          <p:cNvSpPr txBox="1"/>
          <p:nvPr/>
        </p:nvSpPr>
        <p:spPr>
          <a:xfrm>
            <a:off x="525502" y="1724796"/>
            <a:ext cx="867545" cy="338554"/>
          </a:xfrm>
          <a:prstGeom prst="rect">
            <a:avLst/>
          </a:prstGeom>
          <a:noFill/>
        </p:spPr>
        <p:txBody>
          <a:bodyPr wrap="none" rtlCol="0">
            <a:spAutoFit/>
          </a:bodyPr>
          <a:lstStyle/>
          <a:p>
            <a:r>
              <a:rPr lang="en-US" sz="1600" dirty="0">
                <a:latin typeface="Arial" panose="020B0604020202020204" pitchFamily="34" charset="0"/>
              </a:rPr>
              <a:t>Legend</a:t>
            </a:r>
          </a:p>
        </p:txBody>
      </p:sp>
      <p:sp>
        <p:nvSpPr>
          <p:cNvPr id="11" name="TextBox 10">
            <a:extLst>
              <a:ext uri="{FF2B5EF4-FFF2-40B4-BE49-F238E27FC236}">
                <a16:creationId xmlns:a16="http://schemas.microsoft.com/office/drawing/2014/main" id="{F9447E63-E73C-57E4-37F3-9702873D49E3}"/>
              </a:ext>
            </a:extLst>
          </p:cNvPr>
          <p:cNvSpPr txBox="1"/>
          <p:nvPr/>
        </p:nvSpPr>
        <p:spPr>
          <a:xfrm>
            <a:off x="1228468" y="2476895"/>
            <a:ext cx="1620828" cy="338554"/>
          </a:xfrm>
          <a:prstGeom prst="rect">
            <a:avLst/>
          </a:prstGeom>
          <a:noFill/>
        </p:spPr>
        <p:txBody>
          <a:bodyPr wrap="none" rtlCol="0">
            <a:spAutoFit/>
          </a:bodyPr>
          <a:lstStyle/>
          <a:p>
            <a:r>
              <a:rPr lang="en-US" sz="1600" dirty="0">
                <a:latin typeface="Arial" panose="020B0604020202020204" pitchFamily="34" charset="0"/>
              </a:rPr>
              <a:t>Nearshore Area</a:t>
            </a:r>
          </a:p>
        </p:txBody>
      </p:sp>
      <p:sp>
        <p:nvSpPr>
          <p:cNvPr id="12" name="TextBox 11">
            <a:extLst>
              <a:ext uri="{FF2B5EF4-FFF2-40B4-BE49-F238E27FC236}">
                <a16:creationId xmlns:a16="http://schemas.microsoft.com/office/drawing/2014/main" id="{222F1065-9742-6903-381C-20093958A34C}"/>
              </a:ext>
            </a:extLst>
          </p:cNvPr>
          <p:cNvSpPr txBox="1"/>
          <p:nvPr/>
        </p:nvSpPr>
        <p:spPr>
          <a:xfrm>
            <a:off x="1228468" y="2107046"/>
            <a:ext cx="1311449" cy="338554"/>
          </a:xfrm>
          <a:prstGeom prst="rect">
            <a:avLst/>
          </a:prstGeom>
          <a:noFill/>
        </p:spPr>
        <p:txBody>
          <a:bodyPr wrap="none" rtlCol="0">
            <a:spAutoFit/>
          </a:bodyPr>
          <a:lstStyle/>
          <a:p>
            <a:r>
              <a:rPr lang="en-US" sz="1600" dirty="0">
                <a:latin typeface="Arial" panose="020B0604020202020204" pitchFamily="34" charset="0"/>
              </a:rPr>
              <a:t>Upland Area</a:t>
            </a:r>
          </a:p>
        </p:txBody>
      </p:sp>
    </p:spTree>
    <p:extLst>
      <p:ext uri="{BB962C8B-B14F-4D97-AF65-F5344CB8AC3E}">
        <p14:creationId xmlns:p14="http://schemas.microsoft.com/office/powerpoint/2010/main" val="4189989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091310-4B38-B555-D512-C9D82C6F7AA4}"/>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81860FEB-6B22-D2AC-A47B-EE6A0455C8B9}"/>
              </a:ext>
            </a:extLst>
          </p:cNvPr>
          <p:cNvSpPr>
            <a:spLocks noGrp="1"/>
          </p:cNvSpPr>
          <p:nvPr>
            <p:ph type="title"/>
          </p:nvPr>
        </p:nvSpPr>
        <p:spPr/>
        <p:txBody>
          <a:bodyPr/>
          <a:lstStyle/>
          <a:p>
            <a:r>
              <a:rPr lang="en-US" dirty="0"/>
              <a:t>Interpolation Grids </a:t>
            </a:r>
          </a:p>
        </p:txBody>
      </p:sp>
      <p:sp>
        <p:nvSpPr>
          <p:cNvPr id="4" name="Content Placeholder 3">
            <a:extLst>
              <a:ext uri="{FF2B5EF4-FFF2-40B4-BE49-F238E27FC236}">
                <a16:creationId xmlns:a16="http://schemas.microsoft.com/office/drawing/2014/main" id="{A941E60A-3F99-D69E-A9ED-7E413D42C702}"/>
              </a:ext>
            </a:extLst>
          </p:cNvPr>
          <p:cNvSpPr>
            <a:spLocks noGrp="1"/>
          </p:cNvSpPr>
          <p:nvPr>
            <p:ph idx="1"/>
          </p:nvPr>
        </p:nvSpPr>
        <p:spPr>
          <a:xfrm>
            <a:off x="762000" y="1357022"/>
            <a:ext cx="9525000" cy="4351338"/>
          </a:xfrm>
        </p:spPr>
        <p:txBody>
          <a:bodyPr/>
          <a:lstStyle/>
          <a:p>
            <a:r>
              <a:rPr lang="en-US" dirty="0"/>
              <a:t>Interpolation using a computer program produces a grid with a measured or predicted concentration associated with each grid cell</a:t>
            </a:r>
          </a:p>
        </p:txBody>
      </p:sp>
      <p:sp>
        <p:nvSpPr>
          <p:cNvPr id="8" name="TextBox 7">
            <a:extLst>
              <a:ext uri="{FF2B5EF4-FFF2-40B4-BE49-F238E27FC236}">
                <a16:creationId xmlns:a16="http://schemas.microsoft.com/office/drawing/2014/main" id="{40D86A72-B1B4-684B-5D14-65BE524FE02C}"/>
              </a:ext>
            </a:extLst>
          </p:cNvPr>
          <p:cNvSpPr txBox="1"/>
          <p:nvPr/>
        </p:nvSpPr>
        <p:spPr>
          <a:xfrm>
            <a:off x="3043238" y="5827426"/>
            <a:ext cx="3666034" cy="307777"/>
          </a:xfrm>
          <a:prstGeom prst="rect">
            <a:avLst/>
          </a:prstGeom>
          <a:noFill/>
        </p:spPr>
        <p:txBody>
          <a:bodyPr wrap="square">
            <a:spAutoFit/>
          </a:bodyPr>
          <a:lstStyle/>
          <a:p>
            <a:r>
              <a:rPr lang="en-US" sz="1400" dirty="0">
                <a:solidFill>
                  <a:schemeClr val="bg2">
                    <a:lumMod val="50000"/>
                  </a:schemeClr>
                </a:solidFill>
                <a:latin typeface="Arial Narrow" panose="020B0606020202030204" pitchFamily="34" charset="0"/>
              </a:rPr>
              <a:t>(Wasser and </a:t>
            </a:r>
            <a:r>
              <a:rPr lang="en-US" sz="1400" dirty="0" err="1">
                <a:solidFill>
                  <a:schemeClr val="bg2">
                    <a:lumMod val="50000"/>
                  </a:schemeClr>
                </a:solidFill>
                <a:latin typeface="Arial Narrow" panose="020B0606020202030204" pitchFamily="34" charset="0"/>
              </a:rPr>
              <a:t>Goulden</a:t>
            </a:r>
            <a:r>
              <a:rPr lang="en-US" sz="1400" dirty="0">
                <a:solidFill>
                  <a:schemeClr val="bg2">
                    <a:lumMod val="50000"/>
                  </a:schemeClr>
                </a:solidFill>
                <a:latin typeface="Arial Narrow" panose="020B0606020202030204" pitchFamily="34" charset="0"/>
              </a:rPr>
              <a:t> 2021)</a:t>
            </a:r>
          </a:p>
        </p:txBody>
      </p:sp>
      <p:grpSp>
        <p:nvGrpSpPr>
          <p:cNvPr id="10" name="Group 9">
            <a:extLst>
              <a:ext uri="{FF2B5EF4-FFF2-40B4-BE49-F238E27FC236}">
                <a16:creationId xmlns:a16="http://schemas.microsoft.com/office/drawing/2014/main" id="{D01AD75D-23B8-F106-31FA-EED2E9FBF115}"/>
              </a:ext>
            </a:extLst>
          </p:cNvPr>
          <p:cNvGrpSpPr/>
          <p:nvPr/>
        </p:nvGrpSpPr>
        <p:grpSpPr>
          <a:xfrm>
            <a:off x="3105810" y="2986469"/>
            <a:ext cx="6042952" cy="3080301"/>
            <a:chOff x="3105810" y="2986469"/>
            <a:chExt cx="6042952" cy="3080301"/>
          </a:xfrm>
        </p:grpSpPr>
        <p:pic>
          <p:nvPicPr>
            <p:cNvPr id="6" name="Picture 5">
              <a:extLst>
                <a:ext uri="{FF2B5EF4-FFF2-40B4-BE49-F238E27FC236}">
                  <a16:creationId xmlns:a16="http://schemas.microsoft.com/office/drawing/2014/main" id="{F6234142-8485-38D7-A0C5-A9817176F443}"/>
                </a:ext>
              </a:extLst>
            </p:cNvPr>
            <p:cNvPicPr>
              <a:picLocks noChangeAspect="1"/>
            </p:cNvPicPr>
            <p:nvPr/>
          </p:nvPicPr>
          <p:blipFill>
            <a:blip r:embed="rId3"/>
            <a:stretch>
              <a:fillRect/>
            </a:stretch>
          </p:blipFill>
          <p:spPr>
            <a:xfrm>
              <a:off x="3105810" y="2986469"/>
              <a:ext cx="5822812" cy="2921916"/>
            </a:xfrm>
            <a:prstGeom prst="rect">
              <a:avLst/>
            </a:prstGeom>
          </p:spPr>
        </p:pic>
        <p:sp>
          <p:nvSpPr>
            <p:cNvPr id="9" name="Rectangle 8">
              <a:extLst>
                <a:ext uri="{FF2B5EF4-FFF2-40B4-BE49-F238E27FC236}">
                  <a16:creationId xmlns:a16="http://schemas.microsoft.com/office/drawing/2014/main" id="{CD365205-6E29-9C61-9561-9E7144D2CB2F}"/>
                </a:ext>
              </a:extLst>
            </p:cNvPr>
            <p:cNvSpPr/>
            <p:nvPr/>
          </p:nvSpPr>
          <p:spPr>
            <a:xfrm>
              <a:off x="7639050" y="5543550"/>
              <a:ext cx="1509712"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5" name="TextBox 4">
            <a:extLst>
              <a:ext uri="{FF2B5EF4-FFF2-40B4-BE49-F238E27FC236}">
                <a16:creationId xmlns:a16="http://schemas.microsoft.com/office/drawing/2014/main" id="{4D24D715-7BF7-2788-3C94-05E1B8810A79}"/>
              </a:ext>
            </a:extLst>
          </p:cNvPr>
          <p:cNvSpPr txBox="1"/>
          <p:nvPr/>
        </p:nvSpPr>
        <p:spPr>
          <a:xfrm>
            <a:off x="425836" y="6204079"/>
            <a:ext cx="2231571"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m: meter(s)</a:t>
            </a:r>
          </a:p>
        </p:txBody>
      </p:sp>
    </p:spTree>
    <p:extLst>
      <p:ext uri="{BB962C8B-B14F-4D97-AF65-F5344CB8AC3E}">
        <p14:creationId xmlns:p14="http://schemas.microsoft.com/office/powerpoint/2010/main" val="3393269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14905"/>
            <a:ext cx="9933659" cy="549275"/>
          </a:xfrm>
        </p:spPr>
        <p:txBody>
          <a:bodyPr/>
          <a:lstStyle/>
          <a:p>
            <a:r>
              <a:rPr lang="en-US" dirty="0"/>
              <a:t>Interpolations – Advantages and Limitations</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542924" y="1634831"/>
            <a:ext cx="5311536" cy="4673372"/>
          </a:xfrm>
        </p:spPr>
        <p:txBody>
          <a:bodyPr>
            <a:normAutofit/>
          </a:bodyPr>
          <a:lstStyle/>
          <a:p>
            <a:r>
              <a:rPr lang="en-US" dirty="0"/>
              <a:t>Advantages</a:t>
            </a:r>
          </a:p>
          <a:p>
            <a:pPr lvl="1">
              <a:spcBef>
                <a:spcPts val="1000"/>
              </a:spcBef>
            </a:pPr>
            <a:r>
              <a:rPr lang="en-US" dirty="0"/>
              <a:t>Considers data from</a:t>
            </a:r>
            <a:br>
              <a:rPr lang="en-US" dirty="0"/>
            </a:br>
            <a:r>
              <a:rPr lang="en-US" dirty="0"/>
              <a:t>nearby locations</a:t>
            </a:r>
          </a:p>
          <a:p>
            <a:pPr lvl="1">
              <a:spcBef>
                <a:spcPts val="1000"/>
              </a:spcBef>
            </a:pPr>
            <a:r>
              <a:rPr lang="en-US" dirty="0"/>
              <a:t>More complex methods consider spatial trends in data; can provide uncertainty estimates</a:t>
            </a:r>
          </a:p>
          <a:p>
            <a:r>
              <a:rPr lang="en-US" dirty="0"/>
              <a:t>Limitations</a:t>
            </a:r>
          </a:p>
          <a:p>
            <a:pPr lvl="1">
              <a:spcBef>
                <a:spcPts val="1000"/>
              </a:spcBef>
            </a:pPr>
            <a:r>
              <a:rPr lang="en-US" dirty="0"/>
              <a:t>Requires more</a:t>
            </a:r>
            <a:br>
              <a:rPr lang="en-US" dirty="0"/>
            </a:br>
            <a:r>
              <a:rPr lang="en-US" dirty="0"/>
              <a:t>specialized expertise</a:t>
            </a:r>
          </a:p>
          <a:p>
            <a:pPr lvl="1">
              <a:spcBef>
                <a:spcPts val="1000"/>
              </a:spcBef>
            </a:pPr>
            <a:r>
              <a:rPr lang="en-US" dirty="0"/>
              <a:t>May provide anomalous results</a:t>
            </a:r>
          </a:p>
        </p:txBody>
      </p:sp>
      <p:pic>
        <p:nvPicPr>
          <p:cNvPr id="9" name="Picture 8">
            <a:extLst>
              <a:ext uri="{FF2B5EF4-FFF2-40B4-BE49-F238E27FC236}">
                <a16:creationId xmlns:a16="http://schemas.microsoft.com/office/drawing/2014/main" id="{D8A1CCD1-96DB-0409-6878-E89D64344BC9}"/>
              </a:ext>
            </a:extLst>
          </p:cNvPr>
          <p:cNvPicPr>
            <a:picLocks noChangeAspect="1"/>
          </p:cNvPicPr>
          <p:nvPr/>
        </p:nvPicPr>
        <p:blipFill>
          <a:blip r:embed="rId3"/>
          <a:stretch>
            <a:fillRect/>
          </a:stretch>
        </p:blipFill>
        <p:spPr>
          <a:xfrm>
            <a:off x="6019052" y="1751940"/>
            <a:ext cx="4455802" cy="4117119"/>
          </a:xfrm>
          <a:prstGeom prst="rect">
            <a:avLst/>
          </a:prstGeom>
          <a:ln w="9525">
            <a:solidFill>
              <a:schemeClr val="bg2"/>
            </a:solidFill>
          </a:ln>
        </p:spPr>
      </p:pic>
      <p:sp>
        <p:nvSpPr>
          <p:cNvPr id="10" name="TextBox 9">
            <a:extLst>
              <a:ext uri="{FF2B5EF4-FFF2-40B4-BE49-F238E27FC236}">
                <a16:creationId xmlns:a16="http://schemas.microsoft.com/office/drawing/2014/main" id="{43C424FA-56F0-3A94-099B-70994972437C}"/>
              </a:ext>
            </a:extLst>
          </p:cNvPr>
          <p:cNvSpPr txBox="1"/>
          <p:nvPr/>
        </p:nvSpPr>
        <p:spPr>
          <a:xfrm>
            <a:off x="5936756" y="5869059"/>
            <a:ext cx="1069524"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(CH2M 2021)</a:t>
            </a:r>
          </a:p>
        </p:txBody>
      </p:sp>
      <p:pic>
        <p:nvPicPr>
          <p:cNvPr id="6" name="Picture 5">
            <a:extLst>
              <a:ext uri="{FF2B5EF4-FFF2-40B4-BE49-F238E27FC236}">
                <a16:creationId xmlns:a16="http://schemas.microsoft.com/office/drawing/2014/main" id="{3346ED22-2D61-046B-EC9A-CB8569772AB4}"/>
              </a:ext>
            </a:extLst>
          </p:cNvPr>
          <p:cNvPicPr>
            <a:picLocks noChangeAspect="1"/>
          </p:cNvPicPr>
          <p:nvPr/>
        </p:nvPicPr>
        <p:blipFill>
          <a:blip r:embed="rId4"/>
          <a:stretch>
            <a:fillRect/>
          </a:stretch>
        </p:blipFill>
        <p:spPr>
          <a:xfrm>
            <a:off x="10557150" y="1381635"/>
            <a:ext cx="1396725" cy="4525063"/>
          </a:xfrm>
          <a:prstGeom prst="rect">
            <a:avLst/>
          </a:prstGeom>
        </p:spPr>
      </p:pic>
    </p:spTree>
    <p:extLst>
      <p:ext uri="{BB962C8B-B14F-4D97-AF65-F5344CB8AC3E}">
        <p14:creationId xmlns:p14="http://schemas.microsoft.com/office/powerpoint/2010/main" val="396166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05EE48-BB66-E5AB-2B32-FA50D2A37AEB}"/>
              </a:ext>
            </a:extLst>
          </p:cNvPr>
          <p:cNvGrpSpPr/>
          <p:nvPr/>
        </p:nvGrpSpPr>
        <p:grpSpPr>
          <a:xfrm>
            <a:off x="5498405" y="1280423"/>
            <a:ext cx="6249452" cy="3999122"/>
            <a:chOff x="5540937" y="1280423"/>
            <a:chExt cx="6249452" cy="3999122"/>
          </a:xfrm>
        </p:grpSpPr>
        <p:pic>
          <p:nvPicPr>
            <p:cNvPr id="12" name="Picture 11">
              <a:extLst>
                <a:ext uri="{FF2B5EF4-FFF2-40B4-BE49-F238E27FC236}">
                  <a16:creationId xmlns:a16="http://schemas.microsoft.com/office/drawing/2014/main" id="{742BEDEE-34C4-7753-1594-70DE60751F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40937" y="1280423"/>
              <a:ext cx="6249452" cy="3999122"/>
            </a:xfrm>
            <a:prstGeom prst="rect">
              <a:avLst/>
            </a:prstGeom>
            <a:ln>
              <a:solidFill>
                <a:schemeClr val="bg2">
                  <a:lumMod val="90000"/>
                </a:schemeClr>
              </a:solidFill>
            </a:ln>
          </p:spPr>
        </p:pic>
        <p:sp>
          <p:nvSpPr>
            <p:cNvPr id="4" name="Freeform: Shape 3">
              <a:extLst>
                <a:ext uri="{FF2B5EF4-FFF2-40B4-BE49-F238E27FC236}">
                  <a16:creationId xmlns:a16="http://schemas.microsoft.com/office/drawing/2014/main" id="{8C23AF54-A988-D451-0B00-4D1247591D32}"/>
                </a:ext>
              </a:extLst>
            </p:cNvPr>
            <p:cNvSpPr/>
            <p:nvPr/>
          </p:nvSpPr>
          <p:spPr>
            <a:xfrm>
              <a:off x="8706897" y="3082332"/>
              <a:ext cx="944545" cy="846573"/>
            </a:xfrm>
            <a:custGeom>
              <a:avLst/>
              <a:gdLst>
                <a:gd name="connsiteX0" fmla="*/ 567732 w 944545"/>
                <a:gd name="connsiteY0" fmla="*/ 45217 h 846573"/>
                <a:gd name="connsiteX1" fmla="*/ 439615 w 944545"/>
                <a:gd name="connsiteY1" fmla="*/ 168310 h 846573"/>
                <a:gd name="connsiteX2" fmla="*/ 406958 w 944545"/>
                <a:gd name="connsiteY2" fmla="*/ 208503 h 846573"/>
                <a:gd name="connsiteX3" fmla="*/ 326571 w 944545"/>
                <a:gd name="connsiteY3" fmla="*/ 276330 h 846573"/>
                <a:gd name="connsiteX4" fmla="*/ 221063 w 944545"/>
                <a:gd name="connsiteY4" fmla="*/ 346668 h 846573"/>
                <a:gd name="connsiteX5" fmla="*/ 145701 w 944545"/>
                <a:gd name="connsiteY5" fmla="*/ 414494 h 846573"/>
                <a:gd name="connsiteX6" fmla="*/ 77874 w 944545"/>
                <a:gd name="connsiteY6" fmla="*/ 482321 h 846573"/>
                <a:gd name="connsiteX7" fmla="*/ 32657 w 944545"/>
                <a:gd name="connsiteY7" fmla="*/ 540099 h 846573"/>
                <a:gd name="connsiteX8" fmla="*/ 10048 w 944545"/>
                <a:gd name="connsiteY8" fmla="*/ 577780 h 846573"/>
                <a:gd name="connsiteX9" fmla="*/ 2512 w 944545"/>
                <a:gd name="connsiteY9" fmla="*/ 605413 h 846573"/>
                <a:gd name="connsiteX10" fmla="*/ 0 w 944545"/>
                <a:gd name="connsiteY10" fmla="*/ 658167 h 846573"/>
                <a:gd name="connsiteX11" fmla="*/ 15072 w 944545"/>
                <a:gd name="connsiteY11" fmla="*/ 700872 h 846573"/>
                <a:gd name="connsiteX12" fmla="*/ 45217 w 944545"/>
                <a:gd name="connsiteY12" fmla="*/ 741066 h 846573"/>
                <a:gd name="connsiteX13" fmla="*/ 85411 w 944545"/>
                <a:gd name="connsiteY13" fmla="*/ 783771 h 846573"/>
                <a:gd name="connsiteX14" fmla="*/ 180870 w 944545"/>
                <a:gd name="connsiteY14" fmla="*/ 826477 h 846573"/>
                <a:gd name="connsiteX15" fmla="*/ 263769 w 944545"/>
                <a:gd name="connsiteY15" fmla="*/ 846573 h 846573"/>
                <a:gd name="connsiteX16" fmla="*/ 351692 w 944545"/>
                <a:gd name="connsiteY16" fmla="*/ 846573 h 846573"/>
                <a:gd name="connsiteX17" fmla="*/ 434591 w 944545"/>
                <a:gd name="connsiteY17" fmla="*/ 834013 h 846573"/>
                <a:gd name="connsiteX18" fmla="*/ 494881 w 944545"/>
                <a:gd name="connsiteY18" fmla="*/ 811404 h 846573"/>
                <a:gd name="connsiteX19" fmla="*/ 542611 w 944545"/>
                <a:gd name="connsiteY19" fmla="*/ 781259 h 846573"/>
                <a:gd name="connsiteX20" fmla="*/ 615461 w 944545"/>
                <a:gd name="connsiteY20" fmla="*/ 713433 h 846573"/>
                <a:gd name="connsiteX21" fmla="*/ 673239 w 944545"/>
                <a:gd name="connsiteY21" fmla="*/ 648119 h 846573"/>
                <a:gd name="connsiteX22" fmla="*/ 756138 w 944545"/>
                <a:gd name="connsiteY22" fmla="*/ 525026 h 846573"/>
                <a:gd name="connsiteX23" fmla="*/ 826477 w 944545"/>
                <a:gd name="connsiteY23" fmla="*/ 432079 h 846573"/>
                <a:gd name="connsiteX24" fmla="*/ 886767 w 944545"/>
                <a:gd name="connsiteY24" fmla="*/ 341644 h 846573"/>
                <a:gd name="connsiteX25" fmla="*/ 931984 w 944545"/>
                <a:gd name="connsiteY25" fmla="*/ 228600 h 846573"/>
                <a:gd name="connsiteX26" fmla="*/ 944545 w 944545"/>
                <a:gd name="connsiteY26" fmla="*/ 150725 h 846573"/>
                <a:gd name="connsiteX27" fmla="*/ 937008 w 944545"/>
                <a:gd name="connsiteY27" fmla="*/ 90435 h 846573"/>
                <a:gd name="connsiteX28" fmla="*/ 914400 w 944545"/>
                <a:gd name="connsiteY28" fmla="*/ 37681 h 846573"/>
                <a:gd name="connsiteX29" fmla="*/ 881743 w 944545"/>
                <a:gd name="connsiteY29" fmla="*/ 10048 h 846573"/>
                <a:gd name="connsiteX30" fmla="*/ 859134 w 944545"/>
                <a:gd name="connsiteY30" fmla="*/ 0 h 8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4545" h="846573">
                  <a:moveTo>
                    <a:pt x="567732" y="45217"/>
                  </a:moveTo>
                  <a:lnTo>
                    <a:pt x="439615" y="168310"/>
                  </a:lnTo>
                  <a:lnTo>
                    <a:pt x="406958" y="208503"/>
                  </a:lnTo>
                  <a:lnTo>
                    <a:pt x="326571" y="276330"/>
                  </a:lnTo>
                  <a:lnTo>
                    <a:pt x="221063" y="346668"/>
                  </a:lnTo>
                  <a:lnTo>
                    <a:pt x="145701" y="414494"/>
                  </a:lnTo>
                  <a:lnTo>
                    <a:pt x="77874" y="482321"/>
                  </a:lnTo>
                  <a:lnTo>
                    <a:pt x="32657" y="540099"/>
                  </a:lnTo>
                  <a:lnTo>
                    <a:pt x="10048" y="577780"/>
                  </a:lnTo>
                  <a:lnTo>
                    <a:pt x="2512" y="605413"/>
                  </a:lnTo>
                  <a:lnTo>
                    <a:pt x="0" y="658167"/>
                  </a:lnTo>
                  <a:lnTo>
                    <a:pt x="15072" y="700872"/>
                  </a:lnTo>
                  <a:lnTo>
                    <a:pt x="45217" y="741066"/>
                  </a:lnTo>
                  <a:lnTo>
                    <a:pt x="85411" y="783771"/>
                  </a:lnTo>
                  <a:lnTo>
                    <a:pt x="180870" y="826477"/>
                  </a:lnTo>
                  <a:lnTo>
                    <a:pt x="263769" y="846573"/>
                  </a:lnTo>
                  <a:lnTo>
                    <a:pt x="351692" y="846573"/>
                  </a:lnTo>
                  <a:lnTo>
                    <a:pt x="434591" y="834013"/>
                  </a:lnTo>
                  <a:lnTo>
                    <a:pt x="494881" y="811404"/>
                  </a:lnTo>
                  <a:lnTo>
                    <a:pt x="542611" y="781259"/>
                  </a:lnTo>
                  <a:lnTo>
                    <a:pt x="615461" y="713433"/>
                  </a:lnTo>
                  <a:lnTo>
                    <a:pt x="673239" y="648119"/>
                  </a:lnTo>
                  <a:lnTo>
                    <a:pt x="756138" y="525026"/>
                  </a:lnTo>
                  <a:lnTo>
                    <a:pt x="826477" y="432079"/>
                  </a:lnTo>
                  <a:lnTo>
                    <a:pt x="886767" y="341644"/>
                  </a:lnTo>
                  <a:lnTo>
                    <a:pt x="931984" y="228600"/>
                  </a:lnTo>
                  <a:lnTo>
                    <a:pt x="944545" y="150725"/>
                  </a:lnTo>
                  <a:lnTo>
                    <a:pt x="937008" y="90435"/>
                  </a:lnTo>
                  <a:lnTo>
                    <a:pt x="914400" y="37681"/>
                  </a:lnTo>
                  <a:lnTo>
                    <a:pt x="881743" y="10048"/>
                  </a:lnTo>
                  <a:lnTo>
                    <a:pt x="859134"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14905"/>
            <a:ext cx="9855732" cy="549275"/>
          </a:xfrm>
        </p:spPr>
        <p:txBody>
          <a:bodyPr/>
          <a:lstStyle/>
          <a:p>
            <a:r>
              <a:rPr lang="en-US" sz="2800" dirty="0"/>
              <a:t>Interpolations – How to Develop a Remedial Footprint</a:t>
            </a:r>
          </a:p>
        </p:txBody>
      </p:sp>
      <p:sp>
        <p:nvSpPr>
          <p:cNvPr id="7" name="TextBox 6">
            <a:extLst>
              <a:ext uri="{FF2B5EF4-FFF2-40B4-BE49-F238E27FC236}">
                <a16:creationId xmlns:a16="http://schemas.microsoft.com/office/drawing/2014/main" id="{6F5213F0-456A-DAC8-BF52-3885726678D0}"/>
              </a:ext>
            </a:extLst>
          </p:cNvPr>
          <p:cNvSpPr txBox="1"/>
          <p:nvPr/>
        </p:nvSpPr>
        <p:spPr>
          <a:xfrm>
            <a:off x="360641" y="4686144"/>
            <a:ext cx="3443571" cy="584775"/>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6020202030204" pitchFamily="34" charset="0"/>
              </a:rPr>
              <a:t>COC concentration within a remediated </a:t>
            </a:r>
          </a:p>
          <a:p>
            <a:r>
              <a:rPr lang="en-US" sz="1600" b="1" i="1" dirty="0">
                <a:solidFill>
                  <a:schemeClr val="tx1">
                    <a:lumMod val="65000"/>
                    <a:lumOff val="35000"/>
                  </a:schemeClr>
                </a:solidFill>
                <a:latin typeface="Arial Narrow" panose="020B0606020202030204" pitchFamily="34" charset="0"/>
              </a:rPr>
              <a:t>contour replaced with a value of 9 </a:t>
            </a:r>
            <a:r>
              <a:rPr lang="en-US" sz="1600" b="1" i="1" dirty="0">
                <a:solidFill>
                  <a:schemeClr val="tx1">
                    <a:lumMod val="65000"/>
                    <a:lumOff val="35000"/>
                  </a:schemeClr>
                </a:solidFill>
                <a:latin typeface="Arial Narrow" panose="020B0606020202030204" pitchFamily="34" charset="0"/>
                <a:cs typeface="Arial" panose="020B0604020202020204" pitchFamily="34" charset="0"/>
              </a:rPr>
              <a:t>µg/kg.</a:t>
            </a:r>
            <a:endParaRPr lang="en-US" sz="1600" b="1" i="1" dirty="0">
              <a:solidFill>
                <a:schemeClr val="tx1">
                  <a:lumMod val="65000"/>
                  <a:lumOff val="35000"/>
                </a:schemeClr>
              </a:solidFill>
              <a:latin typeface="Arial Narrow" panose="020B0606020202030204" pitchFamily="34" charset="0"/>
            </a:endParaRPr>
          </a:p>
        </p:txBody>
      </p:sp>
      <p:sp>
        <p:nvSpPr>
          <p:cNvPr id="8" name="TextBox 7">
            <a:extLst>
              <a:ext uri="{FF2B5EF4-FFF2-40B4-BE49-F238E27FC236}">
                <a16:creationId xmlns:a16="http://schemas.microsoft.com/office/drawing/2014/main" id="{A7D57EA1-2837-A3A2-3AB2-F96FE512B789}"/>
              </a:ext>
            </a:extLst>
          </p:cNvPr>
          <p:cNvSpPr txBox="1"/>
          <p:nvPr/>
        </p:nvSpPr>
        <p:spPr>
          <a:xfrm>
            <a:off x="360641" y="5315453"/>
            <a:ext cx="4748416" cy="923330"/>
          </a:xfrm>
          <a:prstGeom prst="rect">
            <a:avLst/>
          </a:prstGeom>
          <a:noFill/>
        </p:spPr>
        <p:txBody>
          <a:bodyPr wrap="none" rtlCol="0">
            <a:spAutoFit/>
          </a:bodyPr>
          <a:lstStyle/>
          <a:p>
            <a:r>
              <a:rPr lang="en-US" b="1" dirty="0">
                <a:solidFill>
                  <a:srgbClr val="C00000"/>
                </a:solidFill>
                <a:latin typeface="Arial Narrow" panose="020B0606020202030204" pitchFamily="34" charset="0"/>
                <a:cs typeface="Arial" panose="020B0604020202020204" pitchFamily="34" charset="0"/>
              </a:rPr>
              <a:t>PRGs:</a:t>
            </a:r>
          </a:p>
          <a:p>
            <a:r>
              <a:rPr lang="en-US" b="1" dirty="0">
                <a:solidFill>
                  <a:srgbClr val="C00000"/>
                </a:solidFill>
                <a:latin typeface="Arial Narrow" panose="020B0606020202030204" pitchFamily="34" charset="0"/>
                <a:cs typeface="Arial" panose="020B0604020202020204" pitchFamily="34" charset="0"/>
              </a:rPr>
              <a:t>Lowest observed adverse effects level – 240 µg/kg</a:t>
            </a:r>
          </a:p>
          <a:p>
            <a:r>
              <a:rPr lang="en-US" b="1" dirty="0">
                <a:solidFill>
                  <a:srgbClr val="C00000"/>
                </a:solidFill>
                <a:latin typeface="Arial Narrow" panose="020B0606020202030204" pitchFamily="34" charset="0"/>
                <a:cs typeface="Arial" panose="020B0604020202020204" pitchFamily="34" charset="0"/>
              </a:rPr>
              <a:t>No observed adverse effects level – 46 µg/kg</a:t>
            </a:r>
          </a:p>
        </p:txBody>
      </p:sp>
      <p:sp>
        <p:nvSpPr>
          <p:cNvPr id="9" name="TextBox 8">
            <a:extLst>
              <a:ext uri="{FF2B5EF4-FFF2-40B4-BE49-F238E27FC236}">
                <a16:creationId xmlns:a16="http://schemas.microsoft.com/office/drawing/2014/main" id="{64821A6C-573B-FED7-DBB7-786BB1B9DF3A}"/>
              </a:ext>
            </a:extLst>
          </p:cNvPr>
          <p:cNvSpPr txBox="1"/>
          <p:nvPr/>
        </p:nvSpPr>
        <p:spPr>
          <a:xfrm>
            <a:off x="6028786" y="5302813"/>
            <a:ext cx="5188691" cy="584775"/>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panose="020B0604020202020204" pitchFamily="34" charset="0"/>
                <a:cs typeface="Arial" panose="020B0604020202020204" pitchFamily="34" charset="0"/>
              </a:rPr>
              <a:t>Remediating within 800 µg/kg contour would achieve a SWAC midway between two PRGs</a:t>
            </a:r>
          </a:p>
        </p:txBody>
      </p:sp>
      <p:graphicFrame>
        <p:nvGraphicFramePr>
          <p:cNvPr id="16" name="Table 7">
            <a:extLst>
              <a:ext uri="{FF2B5EF4-FFF2-40B4-BE49-F238E27FC236}">
                <a16:creationId xmlns:a16="http://schemas.microsoft.com/office/drawing/2014/main" id="{83E71757-B19A-6E78-E8E5-0FA23C03A90E}"/>
              </a:ext>
            </a:extLst>
          </p:cNvPr>
          <p:cNvGraphicFramePr>
            <a:graphicFrameLocks noGrp="1"/>
          </p:cNvGraphicFramePr>
          <p:nvPr>
            <p:extLst>
              <p:ext uri="{D42A27DB-BD31-4B8C-83A1-F6EECF244321}">
                <p14:modId xmlns:p14="http://schemas.microsoft.com/office/powerpoint/2010/main" val="2658004949"/>
              </p:ext>
            </p:extLst>
          </p:nvPr>
        </p:nvGraphicFramePr>
        <p:xfrm>
          <a:off x="445705" y="1269790"/>
          <a:ext cx="4264532" cy="3413760"/>
        </p:xfrm>
        <a:graphic>
          <a:graphicData uri="http://schemas.openxmlformats.org/drawingml/2006/table">
            <a:tbl>
              <a:tblPr firstRow="1" bandRow="1">
                <a:tableStyleId>{2A488322-F2BA-4B5B-9748-0D474271808F}</a:tableStyleId>
              </a:tblPr>
              <a:tblGrid>
                <a:gridCol w="1086167">
                  <a:extLst>
                    <a:ext uri="{9D8B030D-6E8A-4147-A177-3AD203B41FA5}">
                      <a16:colId xmlns:a16="http://schemas.microsoft.com/office/drawing/2014/main" val="284006375"/>
                    </a:ext>
                  </a:extLst>
                </a:gridCol>
                <a:gridCol w="1211135">
                  <a:extLst>
                    <a:ext uri="{9D8B030D-6E8A-4147-A177-3AD203B41FA5}">
                      <a16:colId xmlns:a16="http://schemas.microsoft.com/office/drawing/2014/main" val="3193861683"/>
                    </a:ext>
                  </a:extLst>
                </a:gridCol>
                <a:gridCol w="1967230">
                  <a:extLst>
                    <a:ext uri="{9D8B030D-6E8A-4147-A177-3AD203B41FA5}">
                      <a16:colId xmlns:a16="http://schemas.microsoft.com/office/drawing/2014/main" val="1186259282"/>
                    </a:ext>
                  </a:extLst>
                </a:gridCol>
              </a:tblGrid>
              <a:tr h="192707">
                <a:tc>
                  <a:txBody>
                    <a:bodyPr/>
                    <a:lstStyle/>
                    <a:p>
                      <a:pPr algn="ctr"/>
                      <a:r>
                        <a:rPr lang="en-US" sz="1600" dirty="0">
                          <a:latin typeface="Arial" panose="020B0604020202020204" pitchFamily="34" charset="0"/>
                          <a:cs typeface="Arial" panose="020B0604020202020204" pitchFamily="34" charset="0"/>
                        </a:rPr>
                        <a:t>DDx</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Contour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(µg/kg)</a:t>
                      </a:r>
                    </a:p>
                  </a:txBody>
                  <a:tcPr anchor="b">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Total Area</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Inside</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Contour</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(acres)</a:t>
                      </a:r>
                    </a:p>
                  </a:txBody>
                  <a:tcPr anchor="b">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600" dirty="0">
                          <a:latin typeface="Arial" panose="020B0604020202020204" pitchFamily="34" charset="0"/>
                          <a:cs typeface="Arial" panose="020B0604020202020204" pitchFamily="34" charset="0"/>
                        </a:rPr>
                        <a:t>Post-remediation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SWAC</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(µg/kg)</a:t>
                      </a:r>
                    </a:p>
                  </a:txBody>
                  <a:tcPr anchor="b">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extLst>
                  <a:ext uri="{0D108BD9-81ED-4DB2-BD59-A6C34878D82A}">
                    <a16:rowId xmlns:a16="http://schemas.microsoft.com/office/drawing/2014/main" val="2775693615"/>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1,000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238</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912324252"/>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800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5.0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182</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733677622"/>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600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9.0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133</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92706949"/>
                  </a:ext>
                </a:extLst>
              </a:tr>
              <a:tr h="0">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400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14.4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86.7</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009885286"/>
                  </a:ext>
                </a:extLst>
              </a:tr>
              <a:tr h="0">
                <a:tc>
                  <a:txBody>
                    <a:bodyPr/>
                    <a:lstStyle/>
                    <a:p>
                      <a:pPr algn="ctr"/>
                      <a:r>
                        <a:rPr lang="en-US" sz="1600" b="1" dirty="0">
                          <a:solidFill>
                            <a:srgbClr val="C00000"/>
                          </a:solidFill>
                          <a:latin typeface="Arial" panose="020B0604020202020204" pitchFamily="34" charset="0"/>
                          <a:cs typeface="Arial" panose="020B0604020202020204" pitchFamily="34" charset="0"/>
                        </a:rPr>
                        <a:t>240</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21.5</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49.1</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238399276"/>
                  </a:ext>
                </a:extLst>
              </a:tr>
              <a:tr h="0">
                <a:tc>
                  <a:txBody>
                    <a:bodyPr/>
                    <a:lstStyle/>
                    <a:p>
                      <a:pPr algn="ctr"/>
                      <a:r>
                        <a:rPr lang="en-US" sz="1600" b="1" dirty="0">
                          <a:solidFill>
                            <a:srgbClr val="C00000"/>
                          </a:solidFill>
                          <a:latin typeface="Arial" panose="020B0604020202020204" pitchFamily="34" charset="0"/>
                          <a:cs typeface="Arial" panose="020B0604020202020204" pitchFamily="34" charset="0"/>
                        </a:rPr>
                        <a:t>46</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37.4</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9.7</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656067441"/>
                  </a:ext>
                </a:extLst>
              </a:tr>
              <a:tr h="318212">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Total</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56.3</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Not applicable</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extLst>
                  <a:ext uri="{0D108BD9-81ED-4DB2-BD59-A6C34878D82A}">
                    <a16:rowId xmlns:a16="http://schemas.microsoft.com/office/drawing/2014/main" val="1204004409"/>
                  </a:ext>
                </a:extLst>
              </a:tr>
            </a:tbl>
          </a:graphicData>
        </a:graphic>
      </p:graphicFrame>
      <p:sp>
        <p:nvSpPr>
          <p:cNvPr id="5" name="TextBox 1">
            <a:extLst>
              <a:ext uri="{FF2B5EF4-FFF2-40B4-BE49-F238E27FC236}">
                <a16:creationId xmlns:a16="http://schemas.microsoft.com/office/drawing/2014/main" id="{F3F0EE56-4FF1-BBFF-6C20-CEF8E834F7D5}"/>
              </a:ext>
            </a:extLst>
          </p:cNvPr>
          <p:cNvSpPr txBox="1"/>
          <p:nvPr/>
        </p:nvSpPr>
        <p:spPr>
          <a:xfrm>
            <a:off x="429768" y="6210479"/>
            <a:ext cx="4748416"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DDx: dichlorodiphenyltrichloroethane and its derivatives </a:t>
            </a:r>
          </a:p>
        </p:txBody>
      </p:sp>
      <p:sp>
        <p:nvSpPr>
          <p:cNvPr id="6" name="TextBox 5">
            <a:extLst>
              <a:ext uri="{FF2B5EF4-FFF2-40B4-BE49-F238E27FC236}">
                <a16:creationId xmlns:a16="http://schemas.microsoft.com/office/drawing/2014/main" id="{7B16CB71-EC15-B413-A18F-9076669AA401}"/>
              </a:ext>
            </a:extLst>
          </p:cNvPr>
          <p:cNvSpPr txBox="1"/>
          <p:nvPr/>
        </p:nvSpPr>
        <p:spPr>
          <a:xfrm>
            <a:off x="9356660" y="4963142"/>
            <a:ext cx="2441694"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(Modified from Battelle et al. 2007)</a:t>
            </a:r>
            <a:endParaRPr lang="en-US" sz="1600" dirty="0">
              <a:solidFill>
                <a:schemeClr val="bg2">
                  <a:lumMod val="50000"/>
                </a:schemeClr>
              </a:solidFill>
              <a:latin typeface="Arial Narrow" panose="020B0606020202030204" pitchFamily="34" charset="0"/>
            </a:endParaRPr>
          </a:p>
        </p:txBody>
      </p:sp>
    </p:spTree>
    <p:extLst>
      <p:ext uri="{BB962C8B-B14F-4D97-AF65-F5344CB8AC3E}">
        <p14:creationId xmlns:p14="http://schemas.microsoft.com/office/powerpoint/2010/main" val="425022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0BDE54-4001-7CB1-7579-D95F44B4A456}"/>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24A4F49F-C33E-9400-D373-3FEAE5861543}"/>
              </a:ext>
            </a:extLst>
          </p:cNvPr>
          <p:cNvSpPr>
            <a:spLocks noGrp="1"/>
          </p:cNvSpPr>
          <p:nvPr>
            <p:ph type="title"/>
          </p:nvPr>
        </p:nvSpPr>
        <p:spPr/>
        <p:txBody>
          <a:bodyPr/>
          <a:lstStyle/>
          <a:p>
            <a:r>
              <a:rPr lang="en-US" dirty="0"/>
              <a:t>Comparing SWACs to PRG Ranges</a:t>
            </a:r>
          </a:p>
        </p:txBody>
      </p:sp>
      <p:sp>
        <p:nvSpPr>
          <p:cNvPr id="4" name="Content Placeholder 3">
            <a:extLst>
              <a:ext uri="{FF2B5EF4-FFF2-40B4-BE49-F238E27FC236}">
                <a16:creationId xmlns:a16="http://schemas.microsoft.com/office/drawing/2014/main" id="{51DED80A-74B8-0C89-7D35-CC3E96CE52C7}"/>
              </a:ext>
            </a:extLst>
          </p:cNvPr>
          <p:cNvSpPr>
            <a:spLocks noGrp="1"/>
          </p:cNvSpPr>
          <p:nvPr>
            <p:ph idx="1"/>
          </p:nvPr>
        </p:nvSpPr>
        <p:spPr>
          <a:xfrm>
            <a:off x="838200" y="1623722"/>
            <a:ext cx="5804178" cy="4351338"/>
          </a:xfrm>
        </p:spPr>
        <p:txBody>
          <a:bodyPr/>
          <a:lstStyle/>
          <a:p>
            <a:r>
              <a:rPr lang="en-US" dirty="0"/>
              <a:t>PRGs are developed to address each RAO and can be based on</a:t>
            </a:r>
          </a:p>
          <a:p>
            <a:pPr lvl="1">
              <a:spcBef>
                <a:spcPts val="1000"/>
              </a:spcBef>
            </a:pPr>
            <a:r>
              <a:rPr lang="en-US" dirty="0"/>
              <a:t>Site-specific RBCs</a:t>
            </a:r>
          </a:p>
          <a:p>
            <a:pPr lvl="1">
              <a:spcBef>
                <a:spcPts val="1000"/>
              </a:spcBef>
            </a:pPr>
            <a:r>
              <a:rPr lang="en-US" dirty="0"/>
              <a:t>Background</a:t>
            </a:r>
          </a:p>
          <a:p>
            <a:pPr lvl="1">
              <a:spcBef>
                <a:spcPts val="1000"/>
              </a:spcBef>
            </a:pPr>
            <a:r>
              <a:rPr lang="en-US" dirty="0"/>
              <a:t>ARARs (e.g., Washington State)</a:t>
            </a:r>
          </a:p>
        </p:txBody>
      </p:sp>
      <p:sp>
        <p:nvSpPr>
          <p:cNvPr id="7" name="Arrow: Down 6">
            <a:extLst>
              <a:ext uri="{FF2B5EF4-FFF2-40B4-BE49-F238E27FC236}">
                <a16:creationId xmlns:a16="http://schemas.microsoft.com/office/drawing/2014/main" id="{51E89A24-36BB-34F3-C51E-23D770796786}"/>
              </a:ext>
            </a:extLst>
          </p:cNvPr>
          <p:cNvSpPr/>
          <p:nvPr/>
        </p:nvSpPr>
        <p:spPr>
          <a:xfrm>
            <a:off x="7419975" y="1803803"/>
            <a:ext cx="638175" cy="4055674"/>
          </a:xfrm>
          <a:prstGeom prst="downArrow">
            <a:avLst/>
          </a:prstGeom>
          <a:gradFill flip="none" rotWithShape="1">
            <a:gsLst>
              <a:gs pos="0">
                <a:srgbClr val="002060"/>
              </a:gs>
              <a:gs pos="35000">
                <a:srgbClr val="333399"/>
              </a:gs>
              <a:gs pos="68000">
                <a:srgbClr val="0A98D5"/>
              </a:gs>
            </a:gsLst>
            <a:lin ang="5400000" scaled="0"/>
            <a:tileRect/>
          </a:gradFill>
          <a:ln>
            <a:solidFill>
              <a:srgbClr val="134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A8295E46-CDCC-AFDA-4FDA-27F667F2BA70}"/>
              </a:ext>
            </a:extLst>
          </p:cNvPr>
          <p:cNvSpPr txBox="1"/>
          <p:nvPr/>
        </p:nvSpPr>
        <p:spPr>
          <a:xfrm>
            <a:off x="6954232" y="1157472"/>
            <a:ext cx="1569660" cy="646331"/>
          </a:xfrm>
          <a:prstGeom prst="rect">
            <a:avLst/>
          </a:prstGeom>
          <a:noFill/>
        </p:spPr>
        <p:txBody>
          <a:bodyPr wrap="none" rtlCol="0">
            <a:spAutoFit/>
          </a:bodyPr>
          <a:lstStyle/>
          <a:p>
            <a:pPr algn="ctr"/>
            <a:r>
              <a:rPr lang="en-US" i="1" dirty="0">
                <a:solidFill>
                  <a:srgbClr val="134B8E"/>
                </a:solidFill>
                <a:latin typeface="Arial" panose="020B0604020202020204" pitchFamily="34" charset="0"/>
                <a:cs typeface="Arial" panose="020B0604020202020204" pitchFamily="34" charset="0"/>
              </a:rPr>
              <a:t>Highest </a:t>
            </a:r>
          </a:p>
          <a:p>
            <a:pPr algn="ctr"/>
            <a:r>
              <a:rPr lang="en-US" i="1" dirty="0">
                <a:solidFill>
                  <a:srgbClr val="134B8E"/>
                </a:solidFill>
                <a:latin typeface="Arial" panose="020B0604020202020204" pitchFamily="34" charset="0"/>
                <a:cs typeface="Arial" panose="020B0604020202020204" pitchFamily="34" charset="0"/>
              </a:rPr>
              <a:t>concentration</a:t>
            </a:r>
          </a:p>
        </p:txBody>
      </p:sp>
      <p:sp>
        <p:nvSpPr>
          <p:cNvPr id="9" name="TextBox 8">
            <a:extLst>
              <a:ext uri="{FF2B5EF4-FFF2-40B4-BE49-F238E27FC236}">
                <a16:creationId xmlns:a16="http://schemas.microsoft.com/office/drawing/2014/main" id="{977F9C4E-4B85-6173-B906-82CCA03DC60A}"/>
              </a:ext>
            </a:extLst>
          </p:cNvPr>
          <p:cNvSpPr txBox="1"/>
          <p:nvPr/>
        </p:nvSpPr>
        <p:spPr>
          <a:xfrm>
            <a:off x="6954232" y="5831975"/>
            <a:ext cx="1569660" cy="646331"/>
          </a:xfrm>
          <a:prstGeom prst="rect">
            <a:avLst/>
          </a:prstGeom>
          <a:noFill/>
        </p:spPr>
        <p:txBody>
          <a:bodyPr wrap="none" rtlCol="0">
            <a:spAutoFit/>
          </a:bodyPr>
          <a:lstStyle/>
          <a:p>
            <a:pPr algn="ctr"/>
            <a:r>
              <a:rPr lang="en-US" i="1" dirty="0">
                <a:solidFill>
                  <a:srgbClr val="134B8E"/>
                </a:solidFill>
                <a:latin typeface="Arial" panose="020B0604020202020204" pitchFamily="34" charset="0"/>
                <a:cs typeface="Arial" panose="020B0604020202020204" pitchFamily="34" charset="0"/>
              </a:rPr>
              <a:t>Lowest </a:t>
            </a:r>
          </a:p>
          <a:p>
            <a:pPr algn="ctr"/>
            <a:r>
              <a:rPr lang="en-US" i="1" dirty="0">
                <a:solidFill>
                  <a:srgbClr val="134B8E"/>
                </a:solidFill>
                <a:latin typeface="Arial" panose="020B0604020202020204" pitchFamily="34" charset="0"/>
                <a:cs typeface="Arial" panose="020B0604020202020204" pitchFamily="34" charset="0"/>
              </a:rPr>
              <a:t>concentration</a:t>
            </a:r>
          </a:p>
        </p:txBody>
      </p:sp>
      <p:sp>
        <p:nvSpPr>
          <p:cNvPr id="10" name="TextBox 9">
            <a:extLst>
              <a:ext uri="{FF2B5EF4-FFF2-40B4-BE49-F238E27FC236}">
                <a16:creationId xmlns:a16="http://schemas.microsoft.com/office/drawing/2014/main" id="{A6F33104-931F-F05E-C560-B1A67C3DAF37}"/>
              </a:ext>
            </a:extLst>
          </p:cNvPr>
          <p:cNvSpPr txBox="1"/>
          <p:nvPr/>
        </p:nvSpPr>
        <p:spPr>
          <a:xfrm>
            <a:off x="8667750" y="2996448"/>
            <a:ext cx="2089033" cy="584775"/>
          </a:xfrm>
          <a:prstGeom prst="rect">
            <a:avLst/>
          </a:prstGeom>
          <a:noFill/>
        </p:spPr>
        <p:txBody>
          <a:bodyPr wrap="none" rtlCol="0">
            <a:spAutoFit/>
          </a:bodyPr>
          <a:lstStyle/>
          <a:p>
            <a:r>
              <a:rPr lang="en-US" sz="1600" b="1" i="1" dirty="0">
                <a:solidFill>
                  <a:srgbClr val="134B8E"/>
                </a:solidFill>
                <a:latin typeface="Arial" panose="020B0604020202020204" pitchFamily="34" charset="0"/>
                <a:cs typeface="Arial" panose="020B0604020202020204" pitchFamily="34" charset="0"/>
              </a:rPr>
              <a:t>Human Health RBC</a:t>
            </a:r>
          </a:p>
          <a:p>
            <a:r>
              <a:rPr lang="en-US" sz="1600" b="1" i="1" dirty="0">
                <a:solidFill>
                  <a:srgbClr val="134B8E"/>
                </a:solidFill>
                <a:latin typeface="Arial" panose="020B0604020202020204" pitchFamily="34" charset="0"/>
                <a:cs typeface="Arial" panose="020B0604020202020204" pitchFamily="34" charset="0"/>
              </a:rPr>
              <a:t>Recreational Fisher</a:t>
            </a:r>
          </a:p>
        </p:txBody>
      </p:sp>
      <p:sp>
        <p:nvSpPr>
          <p:cNvPr id="11" name="TextBox 10">
            <a:extLst>
              <a:ext uri="{FF2B5EF4-FFF2-40B4-BE49-F238E27FC236}">
                <a16:creationId xmlns:a16="http://schemas.microsoft.com/office/drawing/2014/main" id="{BDBA6F6E-B0E9-095F-A00F-67272B5262A7}"/>
              </a:ext>
            </a:extLst>
          </p:cNvPr>
          <p:cNvSpPr txBox="1"/>
          <p:nvPr/>
        </p:nvSpPr>
        <p:spPr>
          <a:xfrm>
            <a:off x="8667750" y="4748419"/>
            <a:ext cx="2064989" cy="584775"/>
          </a:xfrm>
          <a:prstGeom prst="rect">
            <a:avLst/>
          </a:prstGeom>
          <a:noFill/>
        </p:spPr>
        <p:txBody>
          <a:bodyPr wrap="none" rtlCol="0">
            <a:spAutoFit/>
          </a:bodyPr>
          <a:lstStyle/>
          <a:p>
            <a:r>
              <a:rPr lang="en-US" sz="1600" b="1" i="1" dirty="0">
                <a:solidFill>
                  <a:srgbClr val="134B8E"/>
                </a:solidFill>
                <a:latin typeface="Arial" panose="020B0604020202020204" pitchFamily="34" charset="0"/>
                <a:cs typeface="Arial" panose="020B0604020202020204" pitchFamily="34" charset="0"/>
              </a:rPr>
              <a:t>Human Health RBC</a:t>
            </a:r>
          </a:p>
          <a:p>
            <a:r>
              <a:rPr lang="en-US" sz="1600" b="1" i="1" dirty="0">
                <a:solidFill>
                  <a:srgbClr val="134B8E"/>
                </a:solidFill>
                <a:latin typeface="Arial" panose="020B0604020202020204" pitchFamily="34" charset="0"/>
                <a:cs typeface="Arial" panose="020B0604020202020204" pitchFamily="34" charset="0"/>
              </a:rPr>
              <a:t>Subsistence Fisher</a:t>
            </a:r>
          </a:p>
        </p:txBody>
      </p:sp>
      <p:sp>
        <p:nvSpPr>
          <p:cNvPr id="12" name="TextBox 11">
            <a:extLst>
              <a:ext uri="{FF2B5EF4-FFF2-40B4-BE49-F238E27FC236}">
                <a16:creationId xmlns:a16="http://schemas.microsoft.com/office/drawing/2014/main" id="{59859277-DB4F-22D3-6975-5494F8A4267F}"/>
              </a:ext>
            </a:extLst>
          </p:cNvPr>
          <p:cNvSpPr txBox="1"/>
          <p:nvPr/>
        </p:nvSpPr>
        <p:spPr>
          <a:xfrm>
            <a:off x="8667750" y="3988940"/>
            <a:ext cx="1378904" cy="338554"/>
          </a:xfrm>
          <a:prstGeom prst="rect">
            <a:avLst/>
          </a:prstGeom>
          <a:noFill/>
        </p:spPr>
        <p:txBody>
          <a:bodyPr wrap="none" rtlCol="0">
            <a:spAutoFit/>
          </a:bodyPr>
          <a:lstStyle/>
          <a:p>
            <a:r>
              <a:rPr lang="en-US" sz="1600" b="1" i="1" dirty="0">
                <a:solidFill>
                  <a:srgbClr val="134B8E"/>
                </a:solidFill>
                <a:latin typeface="Arial" panose="020B0604020202020204" pitchFamily="34" charset="0"/>
                <a:cs typeface="Arial" panose="020B0604020202020204" pitchFamily="34" charset="0"/>
              </a:rPr>
              <a:t>Background</a:t>
            </a:r>
          </a:p>
        </p:txBody>
      </p:sp>
      <p:sp>
        <p:nvSpPr>
          <p:cNvPr id="13" name="TextBox 12">
            <a:extLst>
              <a:ext uri="{FF2B5EF4-FFF2-40B4-BE49-F238E27FC236}">
                <a16:creationId xmlns:a16="http://schemas.microsoft.com/office/drawing/2014/main" id="{B16285D7-F622-B5F5-B771-E1DCEE32693A}"/>
              </a:ext>
            </a:extLst>
          </p:cNvPr>
          <p:cNvSpPr txBox="1"/>
          <p:nvPr/>
        </p:nvSpPr>
        <p:spPr>
          <a:xfrm>
            <a:off x="8667750" y="2003957"/>
            <a:ext cx="1770036" cy="584775"/>
          </a:xfrm>
          <a:prstGeom prst="rect">
            <a:avLst/>
          </a:prstGeom>
          <a:noFill/>
        </p:spPr>
        <p:txBody>
          <a:bodyPr wrap="none" rtlCol="0">
            <a:spAutoFit/>
          </a:bodyPr>
          <a:lstStyle/>
          <a:p>
            <a:r>
              <a:rPr lang="en-US" sz="1600" b="1" i="1" dirty="0">
                <a:solidFill>
                  <a:srgbClr val="134B8E"/>
                </a:solidFill>
                <a:latin typeface="Arial" panose="020B0604020202020204" pitchFamily="34" charset="0"/>
                <a:cs typeface="Arial" panose="020B0604020202020204" pitchFamily="34" charset="0"/>
              </a:rPr>
              <a:t>Ecological RBC</a:t>
            </a:r>
          </a:p>
          <a:p>
            <a:r>
              <a:rPr lang="en-US" sz="1600" b="1" i="1" dirty="0">
                <a:solidFill>
                  <a:srgbClr val="134B8E"/>
                </a:solidFill>
                <a:latin typeface="Arial" panose="020B0604020202020204" pitchFamily="34" charset="0"/>
                <a:cs typeface="Arial" panose="020B0604020202020204" pitchFamily="34" charset="0"/>
              </a:rPr>
              <a:t>Fish-eating Bird</a:t>
            </a:r>
          </a:p>
        </p:txBody>
      </p:sp>
      <p:cxnSp>
        <p:nvCxnSpPr>
          <p:cNvPr id="15" name="Straight Arrow Connector 14">
            <a:extLst>
              <a:ext uri="{FF2B5EF4-FFF2-40B4-BE49-F238E27FC236}">
                <a16:creationId xmlns:a16="http://schemas.microsoft.com/office/drawing/2014/main" id="{6D08AD8F-899B-C478-FB2B-F6024C74B591}"/>
              </a:ext>
            </a:extLst>
          </p:cNvPr>
          <p:cNvCxnSpPr>
            <a:cxnSpLocks/>
          </p:cNvCxnSpPr>
          <p:nvPr/>
        </p:nvCxnSpPr>
        <p:spPr>
          <a:xfrm flipH="1" flipV="1">
            <a:off x="8058150" y="2327122"/>
            <a:ext cx="609600" cy="1"/>
          </a:xfrm>
          <a:prstGeom prst="straightConnector1">
            <a:avLst/>
          </a:prstGeom>
          <a:ln w="25400">
            <a:solidFill>
              <a:srgbClr val="0A98D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17F023-CAA4-49A7-FD8C-C1A66085D7DA}"/>
              </a:ext>
            </a:extLst>
          </p:cNvPr>
          <p:cNvCxnSpPr>
            <a:cxnSpLocks/>
          </p:cNvCxnSpPr>
          <p:nvPr/>
        </p:nvCxnSpPr>
        <p:spPr>
          <a:xfrm flipH="1" flipV="1">
            <a:off x="8058150" y="3319613"/>
            <a:ext cx="609600" cy="1"/>
          </a:xfrm>
          <a:prstGeom prst="straightConnector1">
            <a:avLst/>
          </a:prstGeom>
          <a:ln w="25400">
            <a:solidFill>
              <a:srgbClr val="0A98D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D95DC8-60D3-E5FB-7338-7F97F85B77D4}"/>
              </a:ext>
            </a:extLst>
          </p:cNvPr>
          <p:cNvCxnSpPr>
            <a:cxnSpLocks/>
          </p:cNvCxnSpPr>
          <p:nvPr/>
        </p:nvCxnSpPr>
        <p:spPr>
          <a:xfrm flipH="1" flipV="1">
            <a:off x="8058150" y="4173606"/>
            <a:ext cx="609600" cy="1"/>
          </a:xfrm>
          <a:prstGeom prst="straightConnector1">
            <a:avLst/>
          </a:prstGeom>
          <a:ln w="25400">
            <a:solidFill>
              <a:srgbClr val="0A98D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74F894B-28B5-ADD9-2DEB-4FED9A796361}"/>
              </a:ext>
            </a:extLst>
          </p:cNvPr>
          <p:cNvCxnSpPr>
            <a:cxnSpLocks/>
          </p:cNvCxnSpPr>
          <p:nvPr/>
        </p:nvCxnSpPr>
        <p:spPr>
          <a:xfrm flipH="1" flipV="1">
            <a:off x="8058150" y="5071584"/>
            <a:ext cx="609600" cy="1"/>
          </a:xfrm>
          <a:prstGeom prst="straightConnector1">
            <a:avLst/>
          </a:prstGeom>
          <a:ln w="25400">
            <a:solidFill>
              <a:srgbClr val="0A98D5"/>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D69BB7D-97E3-2240-BE22-0757DA020FEF}"/>
              </a:ext>
            </a:extLst>
          </p:cNvPr>
          <p:cNvSpPr txBox="1"/>
          <p:nvPr/>
        </p:nvSpPr>
        <p:spPr>
          <a:xfrm>
            <a:off x="9032850" y="1274439"/>
            <a:ext cx="1023037" cy="461665"/>
          </a:xfrm>
          <a:prstGeom prst="rect">
            <a:avLst/>
          </a:prstGeom>
          <a:noFill/>
        </p:spPr>
        <p:txBody>
          <a:bodyPr wrap="none" rtlCol="0">
            <a:spAutoFit/>
          </a:bodyPr>
          <a:lstStyle/>
          <a:p>
            <a:r>
              <a:rPr lang="en-US" sz="2400" b="1" u="sng" dirty="0">
                <a:solidFill>
                  <a:srgbClr val="134B8E"/>
                </a:solidFill>
                <a:latin typeface="Arial" panose="020B0604020202020204" pitchFamily="34" charset="0"/>
                <a:cs typeface="Arial" panose="020B0604020202020204" pitchFamily="34" charset="0"/>
              </a:rPr>
              <a:t>PRGs</a:t>
            </a:r>
          </a:p>
        </p:txBody>
      </p:sp>
      <p:sp>
        <p:nvSpPr>
          <p:cNvPr id="5" name="TextBox 1">
            <a:extLst>
              <a:ext uri="{FF2B5EF4-FFF2-40B4-BE49-F238E27FC236}">
                <a16:creationId xmlns:a16="http://schemas.microsoft.com/office/drawing/2014/main" id="{893F9A41-7099-3ACC-EAF0-9BF7C786112F}"/>
              </a:ext>
            </a:extLst>
          </p:cNvPr>
          <p:cNvSpPr txBox="1"/>
          <p:nvPr/>
        </p:nvSpPr>
        <p:spPr>
          <a:xfrm>
            <a:off x="429768" y="5774100"/>
            <a:ext cx="5034651"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ARARs: applicable or relevant and appropriate requirements</a:t>
            </a:r>
          </a:p>
          <a:p>
            <a:r>
              <a:rPr lang="en-US" sz="1400" dirty="0">
                <a:solidFill>
                  <a:schemeClr val="tx1">
                    <a:lumMod val="75000"/>
                    <a:lumOff val="25000"/>
                  </a:schemeClr>
                </a:solidFill>
                <a:latin typeface="Arial"/>
                <a:cs typeface="Arial"/>
              </a:rPr>
              <a:t>RAO: remedial action objective</a:t>
            </a:r>
          </a:p>
          <a:p>
            <a:r>
              <a:rPr lang="en-US" sz="1400" dirty="0">
                <a:solidFill>
                  <a:schemeClr val="tx1">
                    <a:lumMod val="75000"/>
                    <a:lumOff val="25000"/>
                  </a:schemeClr>
                </a:solidFill>
                <a:latin typeface="Arial"/>
                <a:cs typeface="Arial"/>
              </a:rPr>
              <a:t>RBC: risk-based concentration</a:t>
            </a:r>
          </a:p>
        </p:txBody>
      </p:sp>
    </p:spTree>
    <p:extLst>
      <p:ext uri="{BB962C8B-B14F-4D97-AF65-F5344CB8AC3E}">
        <p14:creationId xmlns:p14="http://schemas.microsoft.com/office/powerpoint/2010/main" val="3189500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How to Optimize a Remedial Footprint</a:t>
            </a:r>
          </a:p>
        </p:txBody>
      </p:sp>
      <p:sp>
        <p:nvSpPr>
          <p:cNvPr id="9" name="TextBox 8">
            <a:extLst>
              <a:ext uri="{FF2B5EF4-FFF2-40B4-BE49-F238E27FC236}">
                <a16:creationId xmlns:a16="http://schemas.microsoft.com/office/drawing/2014/main" id="{07CF412E-3317-2384-C9C4-557702A9F932}"/>
              </a:ext>
            </a:extLst>
          </p:cNvPr>
          <p:cNvSpPr txBox="1"/>
          <p:nvPr/>
        </p:nvSpPr>
        <p:spPr>
          <a:xfrm>
            <a:off x="7918238" y="4836979"/>
            <a:ext cx="2541080" cy="338554"/>
          </a:xfrm>
          <a:prstGeom prst="rect">
            <a:avLst/>
          </a:prstGeom>
          <a:noFill/>
        </p:spPr>
        <p:txBody>
          <a:bodyPr wrap="none" rtlCol="0">
            <a:spAutoFit/>
          </a:bodyPr>
          <a:lstStyle/>
          <a:p>
            <a:r>
              <a:rPr lang="en-US" sz="1600" b="1" i="1" dirty="0">
                <a:solidFill>
                  <a:srgbClr val="134B8E"/>
                </a:solidFill>
                <a:latin typeface="Arial" panose="020B0604020202020204" pitchFamily="34" charset="0"/>
                <a:cs typeface="Arial" panose="020B0604020202020204" pitchFamily="34" charset="0"/>
              </a:rPr>
              <a:t>Background-based PRG</a:t>
            </a:r>
          </a:p>
        </p:txBody>
      </p:sp>
      <p:pic>
        <p:nvPicPr>
          <p:cNvPr id="7" name="Picture 6">
            <a:extLst>
              <a:ext uri="{FF2B5EF4-FFF2-40B4-BE49-F238E27FC236}">
                <a16:creationId xmlns:a16="http://schemas.microsoft.com/office/drawing/2014/main" id="{F9390962-B967-9FAE-7766-5E6D0A4B87F4}"/>
              </a:ext>
            </a:extLst>
          </p:cNvPr>
          <p:cNvPicPr>
            <a:picLocks noChangeAspect="1"/>
          </p:cNvPicPr>
          <p:nvPr/>
        </p:nvPicPr>
        <p:blipFill>
          <a:blip r:embed="rId3"/>
          <a:srcRect t="5609" b="5609"/>
          <a:stretch/>
        </p:blipFill>
        <p:spPr>
          <a:xfrm>
            <a:off x="270695" y="1058566"/>
            <a:ext cx="7647543" cy="5247178"/>
          </a:xfrm>
          <a:prstGeom prst="rect">
            <a:avLst/>
          </a:prstGeom>
          <a:noFill/>
        </p:spPr>
      </p:pic>
      <p:cxnSp>
        <p:nvCxnSpPr>
          <p:cNvPr id="12" name="Straight Connector 11">
            <a:extLst>
              <a:ext uri="{FF2B5EF4-FFF2-40B4-BE49-F238E27FC236}">
                <a16:creationId xmlns:a16="http://schemas.microsoft.com/office/drawing/2014/main" id="{0E24AB09-F097-1C2A-EFA6-75C837FA772B}"/>
              </a:ext>
            </a:extLst>
          </p:cNvPr>
          <p:cNvCxnSpPr/>
          <p:nvPr/>
        </p:nvCxnSpPr>
        <p:spPr>
          <a:xfrm flipH="1">
            <a:off x="1378518" y="5021645"/>
            <a:ext cx="6072094" cy="0"/>
          </a:xfrm>
          <a:prstGeom prst="line">
            <a:avLst/>
          </a:prstGeom>
          <a:noFill/>
          <a:ln w="15875">
            <a:prstDash val="sys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379C2E2-03E0-76DE-B646-762856152720}"/>
              </a:ext>
            </a:extLst>
          </p:cNvPr>
          <p:cNvCxnSpPr/>
          <p:nvPr/>
        </p:nvCxnSpPr>
        <p:spPr>
          <a:xfrm flipH="1">
            <a:off x="7496378" y="5024201"/>
            <a:ext cx="393375" cy="0"/>
          </a:xfrm>
          <a:prstGeom prst="straightConnector1">
            <a:avLst/>
          </a:prstGeom>
          <a:ln w="19050">
            <a:solidFill>
              <a:srgbClr val="0A98D5"/>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4F78170-F674-2B15-1F5A-F7B88C1DA8C6}"/>
              </a:ext>
            </a:extLst>
          </p:cNvPr>
          <p:cNvSpPr txBox="1"/>
          <p:nvPr/>
        </p:nvSpPr>
        <p:spPr>
          <a:xfrm>
            <a:off x="469821" y="5857824"/>
            <a:ext cx="2108654"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(Modified from US EPA 2016)</a:t>
            </a:r>
          </a:p>
        </p:txBody>
      </p:sp>
      <p:sp>
        <p:nvSpPr>
          <p:cNvPr id="8" name="Content Placeholder 7">
            <a:extLst>
              <a:ext uri="{FF2B5EF4-FFF2-40B4-BE49-F238E27FC236}">
                <a16:creationId xmlns:a16="http://schemas.microsoft.com/office/drawing/2014/main" id="{2D9F3C1E-56D9-8AD2-C979-98D8A505B838}"/>
              </a:ext>
            </a:extLst>
          </p:cNvPr>
          <p:cNvSpPr>
            <a:spLocks noGrp="1"/>
          </p:cNvSpPr>
          <p:nvPr>
            <p:ph idx="1"/>
          </p:nvPr>
        </p:nvSpPr>
        <p:spPr>
          <a:xfrm>
            <a:off x="7661018" y="1252728"/>
            <a:ext cx="4202923" cy="4351338"/>
          </a:xfrm>
        </p:spPr>
        <p:txBody>
          <a:bodyPr>
            <a:normAutofit/>
          </a:bodyPr>
          <a:lstStyle/>
          <a:p>
            <a:r>
              <a:rPr lang="en-US" sz="2200" dirty="0"/>
              <a:t>Selecting a RAL that corresponds with “knee of the curve” provides most bang for the buck</a:t>
            </a:r>
          </a:p>
          <a:p>
            <a:r>
              <a:rPr lang="en-US" sz="2200" dirty="0"/>
              <a:t>For some sites, a combination of active remediation and monitored natural recovery may be most cost effective for achieving PRG</a:t>
            </a:r>
          </a:p>
        </p:txBody>
      </p:sp>
    </p:spTree>
    <p:extLst>
      <p:ext uri="{BB962C8B-B14F-4D97-AF65-F5344CB8AC3E}">
        <p14:creationId xmlns:p14="http://schemas.microsoft.com/office/powerpoint/2010/main" val="1771744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85B1-47E2-8DA6-A424-CAB3A3735157}"/>
              </a:ext>
            </a:extLst>
          </p:cNvPr>
          <p:cNvSpPr>
            <a:spLocks noGrp="1"/>
          </p:cNvSpPr>
          <p:nvPr>
            <p:ph type="title"/>
          </p:nvPr>
        </p:nvSpPr>
        <p:spPr>
          <a:xfrm>
            <a:off x="839788" y="1609501"/>
            <a:ext cx="4218304" cy="1398097"/>
          </a:xfrm>
        </p:spPr>
        <p:txBody>
          <a:bodyPr/>
          <a:lstStyle/>
          <a:p>
            <a:r>
              <a:rPr lang="en-US" dirty="0"/>
              <a:t>Patty White, PG</a:t>
            </a:r>
            <a:br>
              <a:rPr lang="en-US" dirty="0"/>
            </a:br>
            <a:r>
              <a:rPr lang="en-US" sz="2800" dirty="0"/>
              <a:t>Scientific Technologist</a:t>
            </a:r>
            <a:br>
              <a:rPr lang="en-US" dirty="0"/>
            </a:br>
            <a:endParaRPr lang="en-US" dirty="0"/>
          </a:p>
        </p:txBody>
      </p:sp>
      <p:sp>
        <p:nvSpPr>
          <p:cNvPr id="4" name="Text Placeholder 3">
            <a:extLst>
              <a:ext uri="{FF2B5EF4-FFF2-40B4-BE49-F238E27FC236}">
                <a16:creationId xmlns:a16="http://schemas.microsoft.com/office/drawing/2014/main" id="{4C7060CC-7801-4D85-0F79-CD71F6F69334}"/>
              </a:ext>
            </a:extLst>
          </p:cNvPr>
          <p:cNvSpPr>
            <a:spLocks noGrp="1"/>
          </p:cNvSpPr>
          <p:nvPr>
            <p:ph type="body" sz="quarter" idx="17"/>
          </p:nvPr>
        </p:nvSpPr>
        <p:spPr/>
        <p:txBody>
          <a:bodyPr/>
          <a:lstStyle/>
          <a:p>
            <a:r>
              <a:rPr lang="en-US" dirty="0"/>
              <a:t>Speaker Introduction</a:t>
            </a:r>
          </a:p>
        </p:txBody>
      </p:sp>
      <p:sp>
        <p:nvSpPr>
          <p:cNvPr id="9" name="Text Placeholder 3">
            <a:extLst>
              <a:ext uri="{FF2B5EF4-FFF2-40B4-BE49-F238E27FC236}">
                <a16:creationId xmlns:a16="http://schemas.microsoft.com/office/drawing/2014/main" id="{1307F1C3-5C41-5EFB-E7BE-56B60081B78C}"/>
              </a:ext>
            </a:extLst>
          </p:cNvPr>
          <p:cNvSpPr txBox="1">
            <a:spLocks/>
          </p:cNvSpPr>
          <p:nvPr/>
        </p:nvSpPr>
        <p:spPr>
          <a:xfrm>
            <a:off x="5364480" y="1609501"/>
            <a:ext cx="5865812" cy="44799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pic>
        <p:nvPicPr>
          <p:cNvPr id="8" name="Picture Placeholder 12" descr="A picture containing outdoor, person, mountain&#10;&#10;Description automatically generated">
            <a:extLst>
              <a:ext uri="{FF2B5EF4-FFF2-40B4-BE49-F238E27FC236}">
                <a16:creationId xmlns:a16="http://schemas.microsoft.com/office/drawing/2014/main" id="{A8F42B93-D4B0-8D67-6628-E39333F82AEC}"/>
              </a:ext>
            </a:extLst>
          </p:cNvPr>
          <p:cNvPicPr>
            <a:picLocks noChangeAspect="1"/>
          </p:cNvPicPr>
          <p:nvPr/>
        </p:nvPicPr>
        <p:blipFill>
          <a:blip r:embed="rId3"/>
          <a:srcRect t="22317" b="22317"/>
          <a:stretch>
            <a:fillRect/>
          </a:stretch>
        </p:blipFill>
        <p:spPr>
          <a:xfrm>
            <a:off x="911374" y="2767828"/>
            <a:ext cx="3770244" cy="2772409"/>
          </a:xfrm>
          <a:prstGeom prst="rect">
            <a:avLst/>
          </a:prstGeom>
          <a:effectLst>
            <a:outerShdw blurRad="152400" dist="76200" dir="2700000" algn="tl" rotWithShape="0">
              <a:prstClr val="black">
                <a:alpha val="30000"/>
              </a:prstClr>
            </a:outerShdw>
          </a:effectLst>
        </p:spPr>
      </p:pic>
      <p:sp>
        <p:nvSpPr>
          <p:cNvPr id="15" name="Text Placeholder 3">
            <a:extLst>
              <a:ext uri="{FF2B5EF4-FFF2-40B4-BE49-F238E27FC236}">
                <a16:creationId xmlns:a16="http://schemas.microsoft.com/office/drawing/2014/main" id="{79723C72-1FC0-7425-2636-DA67770B3F83}"/>
              </a:ext>
            </a:extLst>
          </p:cNvPr>
          <p:cNvSpPr txBox="1">
            <a:spLocks/>
          </p:cNvSpPr>
          <p:nvPr/>
        </p:nvSpPr>
        <p:spPr>
          <a:xfrm>
            <a:off x="5245775" y="1609501"/>
            <a:ext cx="6544491" cy="44799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solidFill>
                  <a:schemeClr val="tx1">
                    <a:lumMod val="65000"/>
                    <a:lumOff val="35000"/>
                  </a:schemeClr>
                </a:solidFill>
              </a:rPr>
              <a:t>Jacobs</a:t>
            </a:r>
          </a:p>
          <a:p>
            <a:pPr marL="285750" indent="-285750">
              <a:buFont typeface="Arial" panose="020B0604020202020204" pitchFamily="34" charset="0"/>
              <a:buChar char="•"/>
            </a:pPr>
            <a:r>
              <a:rPr lang="en-US" sz="2400" dirty="0">
                <a:solidFill>
                  <a:schemeClr val="tx1">
                    <a:lumMod val="65000"/>
                    <a:lumOff val="35000"/>
                  </a:schemeClr>
                </a:solidFill>
              </a:rPr>
              <a:t>MS Geology, University of Washington</a:t>
            </a:r>
          </a:p>
          <a:p>
            <a:pPr marL="285750" indent="-285750">
              <a:buFont typeface="Arial" panose="020B0604020202020204" pitchFamily="34" charset="0"/>
              <a:buChar char="•"/>
            </a:pPr>
            <a:r>
              <a:rPr lang="en-US" sz="2400" dirty="0">
                <a:solidFill>
                  <a:schemeClr val="tx1">
                    <a:lumMod val="65000"/>
                    <a:lumOff val="35000"/>
                  </a:schemeClr>
                </a:solidFill>
              </a:rPr>
              <a:t>PG, Virginia and Washington</a:t>
            </a:r>
          </a:p>
          <a:p>
            <a:pPr marL="285750" indent="-285750">
              <a:buFont typeface="Arial" panose="020B0604020202020204" pitchFamily="34" charset="0"/>
              <a:buChar char="•"/>
            </a:pPr>
            <a:r>
              <a:rPr lang="en-US" sz="2400" dirty="0">
                <a:solidFill>
                  <a:schemeClr val="tx1">
                    <a:lumMod val="65000"/>
                    <a:lumOff val="35000"/>
                  </a:schemeClr>
                </a:solidFill>
              </a:rPr>
              <a:t>Assessment and management of contaminated sediment sites since 1992</a:t>
            </a:r>
          </a:p>
          <a:p>
            <a:pPr marL="285750" indent="-285750">
              <a:buFont typeface="Arial" panose="020B0604020202020204" pitchFamily="34" charset="0"/>
              <a:buChar char="•"/>
            </a:pPr>
            <a:r>
              <a:rPr lang="en-US" sz="2400" dirty="0">
                <a:solidFill>
                  <a:schemeClr val="tx1">
                    <a:lumMod val="65000"/>
                    <a:lumOff val="35000"/>
                  </a:schemeClr>
                </a:solidFill>
              </a:rPr>
              <a:t>Technical support for Navy contaminated sediment sites since 1999 (Washington D.C., California, Washington, Virginia, Connecticut, Hawaii, Guam)</a:t>
            </a:r>
            <a:endParaRPr lang="en-US" dirty="0">
              <a:solidFill>
                <a:schemeClr val="tx1">
                  <a:lumMod val="65000"/>
                  <a:lumOff val="35000"/>
                </a:schemeClr>
              </a:solidFill>
            </a:endParaRPr>
          </a:p>
        </p:txBody>
      </p:sp>
      <p:sp>
        <p:nvSpPr>
          <p:cNvPr id="5" name="TextBox 4">
            <a:extLst>
              <a:ext uri="{FF2B5EF4-FFF2-40B4-BE49-F238E27FC236}">
                <a16:creationId xmlns:a16="http://schemas.microsoft.com/office/drawing/2014/main" id="{5594A41C-F6C8-0840-F2C7-CFF5EA71EB4F}"/>
              </a:ext>
            </a:extLst>
          </p:cNvPr>
          <p:cNvSpPr txBox="1"/>
          <p:nvPr/>
        </p:nvSpPr>
        <p:spPr>
          <a:xfrm>
            <a:off x="429768" y="6009716"/>
            <a:ext cx="4218304" cy="523220"/>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Navy: Department of the Navy</a:t>
            </a:r>
          </a:p>
          <a:p>
            <a:r>
              <a:rPr lang="en-US" sz="1400" dirty="0">
                <a:solidFill>
                  <a:schemeClr val="tx1">
                    <a:lumMod val="75000"/>
                    <a:lumOff val="25000"/>
                  </a:schemeClr>
                </a:solidFill>
                <a:latin typeface="Arial" panose="020B0604020202020204" pitchFamily="34" charset="0"/>
                <a:cs typeface="Arial" panose="020B0604020202020204" pitchFamily="34" charset="0"/>
              </a:rPr>
              <a:t>PG: Professional Geologist</a:t>
            </a:r>
          </a:p>
        </p:txBody>
      </p:sp>
    </p:spTree>
    <p:extLst>
      <p:ext uri="{BB962C8B-B14F-4D97-AF65-F5344CB8AC3E}">
        <p14:creationId xmlns:p14="http://schemas.microsoft.com/office/powerpoint/2010/main" val="513050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39308-564B-FB6B-4234-65167247A48A}"/>
              </a:ext>
            </a:extLst>
          </p:cNvPr>
          <p:cNvPicPr>
            <a:picLocks noChangeAspect="1"/>
          </p:cNvPicPr>
          <p:nvPr/>
        </p:nvPicPr>
        <p:blipFill>
          <a:blip r:embed="rId3"/>
          <a:srcRect t="5609" b="5609"/>
          <a:stretch/>
        </p:blipFill>
        <p:spPr>
          <a:xfrm>
            <a:off x="274320" y="1058566"/>
            <a:ext cx="7647543" cy="5247178"/>
          </a:xfrm>
          <a:prstGeom prst="rect">
            <a:avLst/>
          </a:prstGeom>
          <a:noFill/>
        </p:spPr>
      </p:pic>
      <p:sp>
        <p:nvSpPr>
          <p:cNvPr id="24" name="TextBox 23">
            <a:extLst>
              <a:ext uri="{FF2B5EF4-FFF2-40B4-BE49-F238E27FC236}">
                <a16:creationId xmlns:a16="http://schemas.microsoft.com/office/drawing/2014/main" id="{CB908FD1-6BBB-2DCC-21D2-214036678F6E}"/>
              </a:ext>
            </a:extLst>
          </p:cNvPr>
          <p:cNvSpPr txBox="1"/>
          <p:nvPr/>
        </p:nvSpPr>
        <p:spPr>
          <a:xfrm>
            <a:off x="7918238" y="4836979"/>
            <a:ext cx="2541080" cy="338554"/>
          </a:xfrm>
          <a:prstGeom prst="rect">
            <a:avLst/>
          </a:prstGeom>
          <a:noFill/>
        </p:spPr>
        <p:txBody>
          <a:bodyPr wrap="none" rtlCol="0">
            <a:spAutoFit/>
          </a:bodyPr>
          <a:lstStyle/>
          <a:p>
            <a:r>
              <a:rPr lang="en-US" sz="1600" b="1" i="1" dirty="0">
                <a:solidFill>
                  <a:srgbClr val="134B8E"/>
                </a:solidFill>
                <a:latin typeface="Arial" panose="020B0604020202020204" pitchFamily="34" charset="0"/>
                <a:cs typeface="Arial" panose="020B0604020202020204" pitchFamily="34" charset="0"/>
              </a:rPr>
              <a:t>Background-based PRG</a:t>
            </a:r>
          </a:p>
        </p:txBody>
      </p:sp>
      <p:cxnSp>
        <p:nvCxnSpPr>
          <p:cNvPr id="27" name="Straight Connector 26">
            <a:extLst>
              <a:ext uri="{FF2B5EF4-FFF2-40B4-BE49-F238E27FC236}">
                <a16:creationId xmlns:a16="http://schemas.microsoft.com/office/drawing/2014/main" id="{D36D7960-8F9F-6B71-5E35-71D748DDDF00}"/>
              </a:ext>
            </a:extLst>
          </p:cNvPr>
          <p:cNvCxnSpPr/>
          <p:nvPr/>
        </p:nvCxnSpPr>
        <p:spPr>
          <a:xfrm flipH="1">
            <a:off x="1378518" y="5021645"/>
            <a:ext cx="6072094" cy="0"/>
          </a:xfrm>
          <a:prstGeom prst="line">
            <a:avLst/>
          </a:prstGeom>
          <a:noFill/>
          <a:ln w="15875">
            <a:prstDash val="sysDas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CE9C78-23D5-B480-4A34-102DA7233897}"/>
              </a:ext>
            </a:extLst>
          </p:cNvPr>
          <p:cNvCxnSpPr/>
          <p:nvPr/>
        </p:nvCxnSpPr>
        <p:spPr>
          <a:xfrm flipH="1">
            <a:off x="7496378" y="5024201"/>
            <a:ext cx="393375" cy="0"/>
          </a:xfrm>
          <a:prstGeom prst="straightConnector1">
            <a:avLst/>
          </a:prstGeom>
          <a:ln w="19050">
            <a:solidFill>
              <a:srgbClr val="0A98D5"/>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14905"/>
            <a:ext cx="9792312" cy="549275"/>
          </a:xfrm>
        </p:spPr>
        <p:txBody>
          <a:bodyPr/>
          <a:lstStyle/>
          <a:p>
            <a:r>
              <a:rPr lang="en-US" dirty="0"/>
              <a:t>How to Use SWACs for Risk Management</a:t>
            </a:r>
          </a:p>
        </p:txBody>
      </p:sp>
      <p:sp>
        <p:nvSpPr>
          <p:cNvPr id="7" name="Content Placeholder 7">
            <a:extLst>
              <a:ext uri="{FF2B5EF4-FFF2-40B4-BE49-F238E27FC236}">
                <a16:creationId xmlns:a16="http://schemas.microsoft.com/office/drawing/2014/main" id="{CA564B58-3912-4341-BA42-AE2E56806D13}"/>
              </a:ext>
            </a:extLst>
          </p:cNvPr>
          <p:cNvSpPr>
            <a:spLocks noGrp="1"/>
          </p:cNvSpPr>
          <p:nvPr>
            <p:ph idx="1"/>
          </p:nvPr>
        </p:nvSpPr>
        <p:spPr>
          <a:xfrm>
            <a:off x="7662672" y="1252728"/>
            <a:ext cx="3937110" cy="1169577"/>
          </a:xfrm>
        </p:spPr>
        <p:txBody>
          <a:bodyPr>
            <a:normAutofit/>
          </a:bodyPr>
          <a:lstStyle/>
          <a:p>
            <a:r>
              <a:rPr lang="en-US" sz="2200" dirty="0"/>
              <a:t>Different RALs can be selected to achieve different risk management goals</a:t>
            </a:r>
          </a:p>
        </p:txBody>
      </p:sp>
      <p:sp>
        <p:nvSpPr>
          <p:cNvPr id="12" name="TextBox 11">
            <a:extLst>
              <a:ext uri="{FF2B5EF4-FFF2-40B4-BE49-F238E27FC236}">
                <a16:creationId xmlns:a16="http://schemas.microsoft.com/office/drawing/2014/main" id="{74A121B9-946C-4CAC-0125-BBC96D7A13E6}"/>
              </a:ext>
            </a:extLst>
          </p:cNvPr>
          <p:cNvSpPr txBox="1"/>
          <p:nvPr/>
        </p:nvSpPr>
        <p:spPr>
          <a:xfrm>
            <a:off x="7917624" y="3284410"/>
            <a:ext cx="3332964" cy="338554"/>
          </a:xfrm>
          <a:prstGeom prst="rect">
            <a:avLst/>
          </a:prstGeom>
          <a:noFill/>
        </p:spPr>
        <p:txBody>
          <a:bodyPr wrap="none" rtlCol="0">
            <a:spAutoFit/>
          </a:bodyPr>
          <a:lstStyle/>
          <a:p>
            <a:r>
              <a:rPr lang="en-US" sz="1600" b="1" i="1" dirty="0">
                <a:solidFill>
                  <a:srgbClr val="134B8E"/>
                </a:solidFill>
                <a:latin typeface="Arial" panose="020B0604020202020204" pitchFamily="34" charset="0"/>
                <a:cs typeface="Arial" panose="020B0604020202020204" pitchFamily="34" charset="0"/>
              </a:rPr>
              <a:t>Ecological PRG Fish-eating Bird</a:t>
            </a:r>
          </a:p>
        </p:txBody>
      </p:sp>
      <p:sp>
        <p:nvSpPr>
          <p:cNvPr id="13" name="TextBox 12">
            <a:extLst>
              <a:ext uri="{FF2B5EF4-FFF2-40B4-BE49-F238E27FC236}">
                <a16:creationId xmlns:a16="http://schemas.microsoft.com/office/drawing/2014/main" id="{FF0EBA9A-13AC-58FF-3114-A9ACA15D6FA1}"/>
              </a:ext>
            </a:extLst>
          </p:cNvPr>
          <p:cNvSpPr txBox="1"/>
          <p:nvPr/>
        </p:nvSpPr>
        <p:spPr>
          <a:xfrm>
            <a:off x="7917623" y="4344145"/>
            <a:ext cx="4066391" cy="338554"/>
          </a:xfrm>
          <a:prstGeom prst="rect">
            <a:avLst/>
          </a:prstGeom>
          <a:noFill/>
        </p:spPr>
        <p:txBody>
          <a:bodyPr wrap="square" rtlCol="0">
            <a:spAutoFit/>
          </a:bodyPr>
          <a:lstStyle/>
          <a:p>
            <a:r>
              <a:rPr lang="en-US" sz="1600" b="1" i="1" dirty="0">
                <a:solidFill>
                  <a:srgbClr val="134B8E"/>
                </a:solidFill>
                <a:latin typeface="Arial" panose="020B0604020202020204" pitchFamily="34" charset="0"/>
                <a:cs typeface="Arial" panose="020B0604020202020204" pitchFamily="34" charset="0"/>
              </a:rPr>
              <a:t>Human Health PRG Recreational Fisher</a:t>
            </a:r>
          </a:p>
        </p:txBody>
      </p:sp>
      <p:cxnSp>
        <p:nvCxnSpPr>
          <p:cNvPr id="15" name="Straight Connector 14">
            <a:extLst>
              <a:ext uri="{FF2B5EF4-FFF2-40B4-BE49-F238E27FC236}">
                <a16:creationId xmlns:a16="http://schemas.microsoft.com/office/drawing/2014/main" id="{CC342DE0-A8E1-9C9A-24E0-5867C22DF9A7}"/>
              </a:ext>
            </a:extLst>
          </p:cNvPr>
          <p:cNvCxnSpPr>
            <a:cxnSpLocks/>
          </p:cNvCxnSpPr>
          <p:nvPr/>
        </p:nvCxnSpPr>
        <p:spPr>
          <a:xfrm>
            <a:off x="1349801" y="3467722"/>
            <a:ext cx="6095393" cy="0"/>
          </a:xfrm>
          <a:prstGeom prst="line">
            <a:avLst/>
          </a:prstGeom>
          <a:ln w="12700">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ADFECB-BCA1-7D83-B4CE-7D3F9E57D8E5}"/>
              </a:ext>
            </a:extLst>
          </p:cNvPr>
          <p:cNvCxnSpPr>
            <a:cxnSpLocks/>
          </p:cNvCxnSpPr>
          <p:nvPr/>
        </p:nvCxnSpPr>
        <p:spPr>
          <a:xfrm>
            <a:off x="1349801" y="4505947"/>
            <a:ext cx="6095393" cy="0"/>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5D0741-764D-DB48-6D1B-BC65595A0F86}"/>
              </a:ext>
            </a:extLst>
          </p:cNvPr>
          <p:cNvCxnSpPr>
            <a:cxnSpLocks/>
          </p:cNvCxnSpPr>
          <p:nvPr/>
        </p:nvCxnSpPr>
        <p:spPr>
          <a:xfrm flipH="1">
            <a:off x="7497000" y="4505947"/>
            <a:ext cx="393375" cy="0"/>
          </a:xfrm>
          <a:prstGeom prst="straightConnector1">
            <a:avLst/>
          </a:prstGeom>
          <a:ln w="19050">
            <a:solidFill>
              <a:srgbClr val="0A98D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E70A3D6-00FF-0ABC-6776-0162B2ED6B82}"/>
              </a:ext>
            </a:extLst>
          </p:cNvPr>
          <p:cNvCxnSpPr>
            <a:cxnSpLocks/>
          </p:cNvCxnSpPr>
          <p:nvPr/>
        </p:nvCxnSpPr>
        <p:spPr>
          <a:xfrm flipH="1">
            <a:off x="7497000" y="3468683"/>
            <a:ext cx="393375" cy="0"/>
          </a:xfrm>
          <a:prstGeom prst="straightConnector1">
            <a:avLst/>
          </a:prstGeom>
          <a:ln w="19050">
            <a:solidFill>
              <a:srgbClr val="0A98D5"/>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3F54C2-830E-8AFC-634A-A31F1C00732D}"/>
              </a:ext>
            </a:extLst>
          </p:cNvPr>
          <p:cNvSpPr txBox="1"/>
          <p:nvPr/>
        </p:nvSpPr>
        <p:spPr>
          <a:xfrm>
            <a:off x="469821" y="5857824"/>
            <a:ext cx="2108654"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(Modified from US EPA 2016)</a:t>
            </a:r>
          </a:p>
        </p:txBody>
      </p:sp>
    </p:spTree>
    <p:extLst>
      <p:ext uri="{BB962C8B-B14F-4D97-AF65-F5344CB8AC3E}">
        <p14:creationId xmlns:p14="http://schemas.microsoft.com/office/powerpoint/2010/main" val="3547946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BA2CC1-8200-C606-5508-37CF75FD75CA}"/>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9442945A-683B-5BBD-3D5B-FFFF337EBD5F}"/>
              </a:ext>
            </a:extLst>
          </p:cNvPr>
          <p:cNvSpPr>
            <a:spLocks noGrp="1"/>
          </p:cNvSpPr>
          <p:nvPr>
            <p:ph type="title"/>
          </p:nvPr>
        </p:nvSpPr>
        <p:spPr/>
        <p:txBody>
          <a:bodyPr/>
          <a:lstStyle/>
          <a:p>
            <a:r>
              <a:rPr lang="en-US" dirty="0"/>
              <a:t>Interactive Exercise</a:t>
            </a:r>
          </a:p>
        </p:txBody>
      </p:sp>
      <p:sp>
        <p:nvSpPr>
          <p:cNvPr id="4" name="Content Placeholder 3">
            <a:extLst>
              <a:ext uri="{FF2B5EF4-FFF2-40B4-BE49-F238E27FC236}">
                <a16:creationId xmlns:a16="http://schemas.microsoft.com/office/drawing/2014/main" id="{C3B7AE5D-58EB-61CA-BB6F-E2A706148BF0}"/>
              </a:ext>
            </a:extLst>
          </p:cNvPr>
          <p:cNvSpPr>
            <a:spLocks noGrp="1"/>
          </p:cNvSpPr>
          <p:nvPr>
            <p:ph idx="1"/>
          </p:nvPr>
        </p:nvSpPr>
        <p:spPr>
          <a:xfrm>
            <a:off x="838201" y="1623722"/>
            <a:ext cx="5874571" cy="4351338"/>
          </a:xfrm>
        </p:spPr>
        <p:txBody>
          <a:bodyPr/>
          <a:lstStyle/>
          <a:p>
            <a:pPr marL="0" indent="0">
              <a:spcBef>
                <a:spcPts val="1800"/>
              </a:spcBef>
              <a:buNone/>
            </a:pPr>
            <a:r>
              <a:rPr lang="en-US" dirty="0"/>
              <a:t>Your project team has just completed the first dredging pass for a sediment remediation project.</a:t>
            </a:r>
            <a:br>
              <a:rPr lang="en-US" dirty="0"/>
            </a:br>
            <a:r>
              <a:rPr lang="en-US" dirty="0"/>
              <a:t>The post-remedy SWAC based on confirmatory sampling data indicates that the remediation goal has not yet been achieved.</a:t>
            </a:r>
          </a:p>
          <a:p>
            <a:pPr marL="0" indent="0">
              <a:spcBef>
                <a:spcPts val="1800"/>
              </a:spcBef>
              <a:buNone/>
            </a:pPr>
            <a:r>
              <a:rPr lang="en-US" b="1" i="1" dirty="0"/>
              <a:t>Which Dredge Management Units do you recommend redredging?</a:t>
            </a:r>
          </a:p>
        </p:txBody>
      </p:sp>
      <p:pic>
        <p:nvPicPr>
          <p:cNvPr id="6" name="Picture 5">
            <a:extLst>
              <a:ext uri="{FF2B5EF4-FFF2-40B4-BE49-F238E27FC236}">
                <a16:creationId xmlns:a16="http://schemas.microsoft.com/office/drawing/2014/main" id="{CE47E726-6050-4549-95BF-A137F9E05F8E}"/>
              </a:ext>
            </a:extLst>
          </p:cNvPr>
          <p:cNvPicPr>
            <a:picLocks noChangeAspect="1"/>
          </p:cNvPicPr>
          <p:nvPr/>
        </p:nvPicPr>
        <p:blipFill rotWithShape="1">
          <a:blip r:embed="rId3"/>
          <a:srcRect l="4544" t="4199" r="3774" b="5762"/>
          <a:stretch/>
        </p:blipFill>
        <p:spPr>
          <a:xfrm>
            <a:off x="7072258" y="1845343"/>
            <a:ext cx="4281542" cy="3167314"/>
          </a:xfrm>
          <a:prstGeom prst="rect">
            <a:avLst/>
          </a:prstGeom>
          <a:effectLst>
            <a:outerShdw blurRad="152400" dist="76200" dir="2700000" algn="tl" rotWithShape="0">
              <a:prstClr val="black">
                <a:alpha val="30000"/>
              </a:prstClr>
            </a:outerShdw>
          </a:effectLst>
        </p:spPr>
      </p:pic>
      <p:sp>
        <p:nvSpPr>
          <p:cNvPr id="5" name="TextBox 4">
            <a:extLst>
              <a:ext uri="{FF2B5EF4-FFF2-40B4-BE49-F238E27FC236}">
                <a16:creationId xmlns:a16="http://schemas.microsoft.com/office/drawing/2014/main" id="{BC84FB70-3129-3827-8928-0E7DE4308E50}"/>
              </a:ext>
            </a:extLst>
          </p:cNvPr>
          <p:cNvSpPr txBox="1"/>
          <p:nvPr/>
        </p:nvSpPr>
        <p:spPr>
          <a:xfrm>
            <a:off x="6996058" y="5012657"/>
            <a:ext cx="1119217"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(Jacobs 2018)</a:t>
            </a:r>
          </a:p>
        </p:txBody>
      </p:sp>
    </p:spTree>
    <p:extLst>
      <p:ext uri="{BB962C8B-B14F-4D97-AF65-F5344CB8AC3E}">
        <p14:creationId xmlns:p14="http://schemas.microsoft.com/office/powerpoint/2010/main" val="794919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F72B48-DDE5-8209-42C3-D1EFA84EE589}"/>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FE754F7A-2F6E-C6EF-2443-9FE03556A704}"/>
              </a:ext>
            </a:extLst>
          </p:cNvPr>
          <p:cNvSpPr>
            <a:spLocks noGrp="1"/>
          </p:cNvSpPr>
          <p:nvPr>
            <p:ph type="title"/>
          </p:nvPr>
        </p:nvSpPr>
        <p:spPr/>
        <p:txBody>
          <a:bodyPr/>
          <a:lstStyle/>
          <a:p>
            <a:r>
              <a:rPr lang="en-US" dirty="0"/>
              <a:t>Interactive Exercise Details</a:t>
            </a:r>
          </a:p>
        </p:txBody>
      </p:sp>
      <p:graphicFrame>
        <p:nvGraphicFramePr>
          <p:cNvPr id="6" name="Table 5">
            <a:extLst>
              <a:ext uri="{FF2B5EF4-FFF2-40B4-BE49-F238E27FC236}">
                <a16:creationId xmlns:a16="http://schemas.microsoft.com/office/drawing/2014/main" id="{F1F514C8-C038-BAC7-568E-A6116A417E4F}"/>
              </a:ext>
            </a:extLst>
          </p:cNvPr>
          <p:cNvGraphicFramePr>
            <a:graphicFrameLocks noGrp="1"/>
          </p:cNvGraphicFramePr>
          <p:nvPr>
            <p:extLst>
              <p:ext uri="{D42A27DB-BD31-4B8C-83A1-F6EECF244321}">
                <p14:modId xmlns:p14="http://schemas.microsoft.com/office/powerpoint/2010/main" val="703378355"/>
              </p:ext>
            </p:extLst>
          </p:nvPr>
        </p:nvGraphicFramePr>
        <p:xfrm>
          <a:off x="4307354" y="1854385"/>
          <a:ext cx="6943238" cy="4314877"/>
        </p:xfrm>
        <a:graphic>
          <a:graphicData uri="http://schemas.openxmlformats.org/drawingml/2006/table">
            <a:tbl>
              <a:tblPr>
                <a:tableStyleId>{5C22544A-7EE6-4342-B048-85BDC9FD1C3A}</a:tableStyleId>
              </a:tblPr>
              <a:tblGrid>
                <a:gridCol w="1309726">
                  <a:extLst>
                    <a:ext uri="{9D8B030D-6E8A-4147-A177-3AD203B41FA5}">
                      <a16:colId xmlns:a16="http://schemas.microsoft.com/office/drawing/2014/main" val="3213948628"/>
                    </a:ext>
                  </a:extLst>
                </a:gridCol>
                <a:gridCol w="1309726">
                  <a:extLst>
                    <a:ext uri="{9D8B030D-6E8A-4147-A177-3AD203B41FA5}">
                      <a16:colId xmlns:a16="http://schemas.microsoft.com/office/drawing/2014/main" val="55578713"/>
                    </a:ext>
                  </a:extLst>
                </a:gridCol>
                <a:gridCol w="1309726">
                  <a:extLst>
                    <a:ext uri="{9D8B030D-6E8A-4147-A177-3AD203B41FA5}">
                      <a16:colId xmlns:a16="http://schemas.microsoft.com/office/drawing/2014/main" val="253366103"/>
                    </a:ext>
                  </a:extLst>
                </a:gridCol>
                <a:gridCol w="1486202">
                  <a:extLst>
                    <a:ext uri="{9D8B030D-6E8A-4147-A177-3AD203B41FA5}">
                      <a16:colId xmlns:a16="http://schemas.microsoft.com/office/drawing/2014/main" val="543314707"/>
                    </a:ext>
                  </a:extLst>
                </a:gridCol>
                <a:gridCol w="1527858">
                  <a:extLst>
                    <a:ext uri="{9D8B030D-6E8A-4147-A177-3AD203B41FA5}">
                      <a16:colId xmlns:a16="http://schemas.microsoft.com/office/drawing/2014/main" val="1474948063"/>
                    </a:ext>
                  </a:extLst>
                </a:gridCol>
              </a:tblGrid>
              <a:tr h="616124">
                <a:tc>
                  <a:txBody>
                    <a:bodyPr/>
                    <a:lstStyle/>
                    <a:p>
                      <a:pPr algn="ctr" fontAlgn="b"/>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DMU</a:t>
                      </a:r>
                      <a:endParaRPr lang="en-US" sz="16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Size </a:t>
                      </a:r>
                      <a:b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br>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(acres)</a:t>
                      </a:r>
                      <a:endParaRPr lang="en-US" sz="16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Percent of Total Area</a:t>
                      </a:r>
                      <a:endParaRPr lang="en-US" sz="16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Post-dredge </a:t>
                      </a:r>
                      <a:b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br>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Concentration (µg/kg)</a:t>
                      </a:r>
                      <a:endParaRPr lang="en-US" sz="16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Area-adjusted Concentration</a:t>
                      </a:r>
                      <a:b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br>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(µg/kg)</a:t>
                      </a:r>
                      <a:endParaRPr lang="en-US" sz="16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591815875"/>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0.6</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5.2%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7.0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0.36</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704308289"/>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0.6</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5.2%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7.2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0.37</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777971175"/>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0.7</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6.0%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0.78</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709655813"/>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4</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8.6%</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15</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1.29</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408457228"/>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5</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0.8</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6.9%</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20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1.38</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934174929"/>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6</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0.8</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6.9%</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4.5</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0.31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750833093"/>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7</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0.4</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3.4%</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27</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0.93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50498699"/>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8</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0.8</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6.9%</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4.3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0.30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71071879"/>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9</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9.5%</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0.95</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984348042"/>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1.34</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55034887"/>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11%</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9.3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1.04</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460541402"/>
                  </a:ext>
                </a:extLst>
              </a:tr>
              <a:tr h="268609">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2.2</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19%</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7.0</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u="none" strike="noStrike" dirty="0">
                          <a:solidFill>
                            <a:schemeClr val="tx1">
                              <a:lumMod val="65000"/>
                              <a:lumOff val="35000"/>
                            </a:schemeClr>
                          </a:solidFill>
                          <a:effectLst/>
                          <a:latin typeface="Arial" panose="020B0604020202020204" pitchFamily="34" charset="0"/>
                          <a:cs typeface="Arial" panose="020B0604020202020204" pitchFamily="34" charset="0"/>
                        </a:rPr>
                        <a:t>1.33</a:t>
                      </a:r>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651929913"/>
                  </a:ext>
                </a:extLst>
              </a:tr>
              <a:tr h="268609">
                <a:tc>
                  <a:txBody>
                    <a:bodyPr/>
                    <a:lstStyle/>
                    <a:p>
                      <a:pPr algn="l" fontAlgn="b"/>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no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SWAC</a:t>
                      </a:r>
                      <a:endParaRPr lang="en-US" sz="16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fontAlgn="b"/>
                      <a:r>
                        <a:rPr lang="en-US" sz="1600" b="1" u="none" strike="noStrike" dirty="0">
                          <a:solidFill>
                            <a:schemeClr val="tx1">
                              <a:lumMod val="65000"/>
                              <a:lumOff val="35000"/>
                            </a:schemeClr>
                          </a:solidFill>
                          <a:effectLst/>
                          <a:latin typeface="Arial" panose="020B0604020202020204" pitchFamily="34" charset="0"/>
                          <a:cs typeface="Arial" panose="020B0604020202020204" pitchFamily="34" charset="0"/>
                        </a:rPr>
                        <a:t>10.4</a:t>
                      </a:r>
                      <a:endParaRPr lang="en-US" sz="16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4763" marR="4763" marT="4763"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766944964"/>
                  </a:ext>
                </a:extLst>
              </a:tr>
            </a:tbl>
          </a:graphicData>
        </a:graphic>
      </p:graphicFrame>
      <p:sp>
        <p:nvSpPr>
          <p:cNvPr id="7" name="TextBox 6">
            <a:extLst>
              <a:ext uri="{FF2B5EF4-FFF2-40B4-BE49-F238E27FC236}">
                <a16:creationId xmlns:a16="http://schemas.microsoft.com/office/drawing/2014/main" id="{76237C8F-10F1-F781-3B57-962BAEA0D42D}"/>
              </a:ext>
            </a:extLst>
          </p:cNvPr>
          <p:cNvSpPr txBox="1"/>
          <p:nvPr/>
        </p:nvSpPr>
        <p:spPr>
          <a:xfrm>
            <a:off x="4282538" y="1121258"/>
            <a:ext cx="4312399" cy="646331"/>
          </a:xfrm>
          <a:prstGeom prst="rect">
            <a:avLst/>
          </a:prstGeom>
          <a:noFill/>
        </p:spPr>
        <p:txBody>
          <a:bodyPr wrap="non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Remediation Goal = 8 µg/kg</a:t>
            </a:r>
          </a:p>
          <a:p>
            <a:r>
              <a:rPr lang="en-US" dirty="0">
                <a:solidFill>
                  <a:schemeClr val="tx1">
                    <a:lumMod val="65000"/>
                    <a:lumOff val="35000"/>
                  </a:schemeClr>
                </a:solidFill>
                <a:latin typeface="Arial" panose="020B0604020202020204" pitchFamily="34" charset="0"/>
                <a:cs typeface="Arial" panose="020B0604020202020204" pitchFamily="34" charset="0"/>
              </a:rPr>
              <a:t>Assumed replacement value = 0.5 µg/kg</a:t>
            </a:r>
          </a:p>
        </p:txBody>
      </p:sp>
      <p:sp>
        <p:nvSpPr>
          <p:cNvPr id="8" name="TextBox 7">
            <a:extLst>
              <a:ext uri="{FF2B5EF4-FFF2-40B4-BE49-F238E27FC236}">
                <a16:creationId xmlns:a16="http://schemas.microsoft.com/office/drawing/2014/main" id="{F0DBF8C4-E1D0-4651-804F-022C295F2235}"/>
              </a:ext>
            </a:extLst>
          </p:cNvPr>
          <p:cNvSpPr txBox="1"/>
          <p:nvPr/>
        </p:nvSpPr>
        <p:spPr>
          <a:xfrm>
            <a:off x="314143" y="5919649"/>
            <a:ext cx="2108654"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(Modified from US EPA 2010)</a:t>
            </a:r>
          </a:p>
        </p:txBody>
      </p:sp>
      <p:pic>
        <p:nvPicPr>
          <p:cNvPr id="10" name="Picture 9" descr="Diagram, engineering drawing&#10;&#10;Description automatically generated">
            <a:extLst>
              <a:ext uri="{FF2B5EF4-FFF2-40B4-BE49-F238E27FC236}">
                <a16:creationId xmlns:a16="http://schemas.microsoft.com/office/drawing/2014/main" id="{C075ABDF-CDAD-8150-EA40-4502738C59B8}"/>
              </a:ext>
            </a:extLst>
          </p:cNvPr>
          <p:cNvPicPr>
            <a:picLocks noChangeAspect="1"/>
          </p:cNvPicPr>
          <p:nvPr/>
        </p:nvPicPr>
        <p:blipFill rotWithShape="1">
          <a:blip r:embed="rId3"/>
          <a:srcRect l="76711" t="37685" r="654" b="3988"/>
          <a:stretch/>
        </p:blipFill>
        <p:spPr>
          <a:xfrm>
            <a:off x="429768" y="1152853"/>
            <a:ext cx="3101492" cy="4800725"/>
          </a:xfrm>
          <a:prstGeom prst="rect">
            <a:avLst/>
          </a:prstGeom>
          <a:ln>
            <a:solidFill>
              <a:schemeClr val="bg2">
                <a:lumMod val="90000"/>
              </a:schemeClr>
            </a:solidFill>
          </a:ln>
        </p:spPr>
      </p:pic>
      <p:sp>
        <p:nvSpPr>
          <p:cNvPr id="11" name="TextBox 1">
            <a:extLst>
              <a:ext uri="{FF2B5EF4-FFF2-40B4-BE49-F238E27FC236}">
                <a16:creationId xmlns:a16="http://schemas.microsoft.com/office/drawing/2014/main" id="{CEDE2BBA-224D-826F-C559-1A2674EBAA49}"/>
              </a:ext>
            </a:extLst>
          </p:cNvPr>
          <p:cNvSpPr txBox="1"/>
          <p:nvPr/>
        </p:nvSpPr>
        <p:spPr>
          <a:xfrm>
            <a:off x="429768" y="6222726"/>
            <a:ext cx="5034651"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DMU: dredge management unit</a:t>
            </a:r>
          </a:p>
        </p:txBody>
      </p:sp>
    </p:spTree>
    <p:extLst>
      <p:ext uri="{BB962C8B-B14F-4D97-AF65-F5344CB8AC3E}">
        <p14:creationId xmlns:p14="http://schemas.microsoft.com/office/powerpoint/2010/main" val="3920063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B27876-D5C0-477B-9C12-EA4B4A342353}"/>
              </a:ext>
            </a:extLst>
          </p:cNvPr>
          <p:cNvSpPr/>
          <p:nvPr/>
        </p:nvSpPr>
        <p:spPr bwMode="auto">
          <a:xfrm>
            <a:off x="0" y="1941090"/>
            <a:ext cx="4425696"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solidFill>
                  <a:schemeClr val="bg1"/>
                </a:solidFill>
              </a:rPr>
              <a:t>SWAC Methodology</a:t>
            </a:r>
          </a:p>
          <a:p>
            <a:r>
              <a:rPr lang="en-US" dirty="0"/>
              <a:t>Case Study #1 – MCB Quantico</a:t>
            </a:r>
          </a:p>
          <a:p>
            <a:r>
              <a:rPr lang="en-US" dirty="0"/>
              <a:t>Case Study #2 – Portland Harbor</a:t>
            </a:r>
          </a:p>
          <a:p>
            <a:r>
              <a:rPr lang="en-US" dirty="0"/>
              <a:t>Other Site Examples</a:t>
            </a:r>
          </a:p>
          <a:p>
            <a:r>
              <a:rPr lang="en-US" dirty="0"/>
              <a:t>Wrap-up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19726977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EEAF7B-0C87-0808-52D4-08C421EE8CA9}"/>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B2034EDE-0A11-F27E-B77E-CB01BDC929A0}"/>
              </a:ext>
            </a:extLst>
          </p:cNvPr>
          <p:cNvSpPr>
            <a:spLocks noGrp="1"/>
          </p:cNvSpPr>
          <p:nvPr>
            <p:ph type="title"/>
          </p:nvPr>
        </p:nvSpPr>
        <p:spPr>
          <a:xfrm>
            <a:off x="1212761" y="314905"/>
            <a:ext cx="9738524" cy="549275"/>
          </a:xfrm>
        </p:spPr>
        <p:txBody>
          <a:bodyPr/>
          <a:lstStyle/>
          <a:p>
            <a:r>
              <a:rPr lang="en-US" dirty="0"/>
              <a:t>How to Address Subsurface Contamination</a:t>
            </a:r>
          </a:p>
        </p:txBody>
      </p:sp>
      <p:sp>
        <p:nvSpPr>
          <p:cNvPr id="4" name="Content Placeholder 3">
            <a:extLst>
              <a:ext uri="{FF2B5EF4-FFF2-40B4-BE49-F238E27FC236}">
                <a16:creationId xmlns:a16="http://schemas.microsoft.com/office/drawing/2014/main" id="{0909540A-4B24-F542-28A0-7BCA695CB0A4}"/>
              </a:ext>
            </a:extLst>
          </p:cNvPr>
          <p:cNvSpPr>
            <a:spLocks noGrp="1"/>
          </p:cNvSpPr>
          <p:nvPr>
            <p:ph idx="1"/>
          </p:nvPr>
        </p:nvSpPr>
        <p:spPr>
          <a:xfrm>
            <a:off x="4495658" y="1191389"/>
            <a:ext cx="7407841" cy="5008427"/>
          </a:xfrm>
        </p:spPr>
        <p:txBody>
          <a:bodyPr>
            <a:normAutofit/>
          </a:bodyPr>
          <a:lstStyle/>
          <a:p>
            <a:pPr>
              <a:spcBef>
                <a:spcPts val="900"/>
              </a:spcBef>
            </a:pPr>
            <a:r>
              <a:rPr lang="en-US" dirty="0"/>
              <a:t>For areas within remedial footprint, define vertical extent using RALs</a:t>
            </a:r>
          </a:p>
          <a:p>
            <a:pPr>
              <a:spcBef>
                <a:spcPts val="900"/>
              </a:spcBef>
            </a:pPr>
            <a:r>
              <a:rPr lang="en-US" dirty="0"/>
              <a:t>For areas outside remedial footprint (COC concentrations are below RAL in surface sediment but above RAL in subsurface sediment)</a:t>
            </a:r>
          </a:p>
          <a:p>
            <a:pPr lvl="1">
              <a:spcBef>
                <a:spcPts val="900"/>
              </a:spcBef>
            </a:pPr>
            <a:r>
              <a:rPr lang="en-US" dirty="0"/>
              <a:t>Approach depends on CSM and other</a:t>
            </a:r>
            <a:br>
              <a:rPr lang="en-US" dirty="0"/>
            </a:br>
            <a:r>
              <a:rPr lang="en-US" dirty="0"/>
              <a:t>site-specific considerations</a:t>
            </a:r>
          </a:p>
          <a:p>
            <a:pPr lvl="1">
              <a:spcBef>
                <a:spcPts val="900"/>
              </a:spcBef>
            </a:pPr>
            <a:r>
              <a:rPr lang="en-US" dirty="0"/>
              <a:t>If subsurface contamination does not pose a risk and is not expected to be exposed in future, consider institutional controls</a:t>
            </a:r>
          </a:p>
        </p:txBody>
      </p:sp>
      <p:grpSp>
        <p:nvGrpSpPr>
          <p:cNvPr id="31" name="Group 30">
            <a:extLst>
              <a:ext uri="{FF2B5EF4-FFF2-40B4-BE49-F238E27FC236}">
                <a16:creationId xmlns:a16="http://schemas.microsoft.com/office/drawing/2014/main" id="{0CBFCD87-4D7B-6FE4-97F1-3BD7E93391C1}"/>
              </a:ext>
            </a:extLst>
          </p:cNvPr>
          <p:cNvGrpSpPr/>
          <p:nvPr/>
        </p:nvGrpSpPr>
        <p:grpSpPr>
          <a:xfrm>
            <a:off x="2478551" y="2091766"/>
            <a:ext cx="1637553" cy="3561976"/>
            <a:chOff x="2478551" y="2091766"/>
            <a:chExt cx="1637553" cy="3561976"/>
          </a:xfrm>
        </p:grpSpPr>
        <p:sp>
          <p:nvSpPr>
            <p:cNvPr id="11" name="Rectangle 10">
              <a:extLst>
                <a:ext uri="{FF2B5EF4-FFF2-40B4-BE49-F238E27FC236}">
                  <a16:creationId xmlns:a16="http://schemas.microsoft.com/office/drawing/2014/main" id="{ADA71FCA-5970-9CAE-68EF-29F88A2D47F5}"/>
                </a:ext>
              </a:extLst>
            </p:cNvPr>
            <p:cNvSpPr/>
            <p:nvPr/>
          </p:nvSpPr>
          <p:spPr>
            <a:xfrm>
              <a:off x="2478551" y="2091766"/>
              <a:ext cx="1637553" cy="356197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Freeform: Shape 11">
              <a:extLst>
                <a:ext uri="{FF2B5EF4-FFF2-40B4-BE49-F238E27FC236}">
                  <a16:creationId xmlns:a16="http://schemas.microsoft.com/office/drawing/2014/main" id="{1E715E48-2349-2EBC-1196-A4EF99096EE6}"/>
                </a:ext>
              </a:extLst>
            </p:cNvPr>
            <p:cNvSpPr/>
            <p:nvPr/>
          </p:nvSpPr>
          <p:spPr>
            <a:xfrm>
              <a:off x="2482273" y="3263238"/>
              <a:ext cx="1633831" cy="2390504"/>
            </a:xfrm>
            <a:custGeom>
              <a:avLst/>
              <a:gdLst>
                <a:gd name="connsiteX0" fmla="*/ 0 w 1629453"/>
                <a:gd name="connsiteY0" fmla="*/ 0 h 2374840"/>
                <a:gd name="connsiteX1" fmla="*/ 0 w 1629453"/>
                <a:gd name="connsiteY1" fmla="*/ 2374840 h 2374840"/>
                <a:gd name="connsiteX2" fmla="*/ 1629453 w 1629453"/>
                <a:gd name="connsiteY2" fmla="*/ 2374840 h 2374840"/>
                <a:gd name="connsiteX3" fmla="*/ 1629453 w 1629453"/>
                <a:gd name="connsiteY3" fmla="*/ 60671 h 2374840"/>
                <a:gd name="connsiteX4" fmla="*/ 1443106 w 1629453"/>
                <a:gd name="connsiteY4" fmla="*/ 43336 h 2374840"/>
                <a:gd name="connsiteX5" fmla="*/ 1170086 w 1629453"/>
                <a:gd name="connsiteY5" fmla="*/ 82339 h 2374840"/>
                <a:gd name="connsiteX6" fmla="*/ 836395 w 1629453"/>
                <a:gd name="connsiteY6" fmla="*/ 56337 h 2374840"/>
                <a:gd name="connsiteX7" fmla="*/ 637047 w 1629453"/>
                <a:gd name="connsiteY7" fmla="*/ 82339 h 2374840"/>
                <a:gd name="connsiteX8" fmla="*/ 351026 w 1629453"/>
                <a:gd name="connsiteY8" fmla="*/ 39003 h 2374840"/>
                <a:gd name="connsiteX9" fmla="*/ 195015 w 1629453"/>
                <a:gd name="connsiteY9" fmla="*/ 60671 h 2374840"/>
                <a:gd name="connsiteX10" fmla="*/ 0 w 1629453"/>
                <a:gd name="connsiteY10" fmla="*/ 0 h 237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9453" h="2374840">
                  <a:moveTo>
                    <a:pt x="0" y="0"/>
                  </a:moveTo>
                  <a:lnTo>
                    <a:pt x="0" y="2374840"/>
                  </a:lnTo>
                  <a:lnTo>
                    <a:pt x="1629453" y="2374840"/>
                  </a:lnTo>
                  <a:lnTo>
                    <a:pt x="1629453" y="60671"/>
                  </a:lnTo>
                  <a:lnTo>
                    <a:pt x="1443106" y="43336"/>
                  </a:lnTo>
                  <a:lnTo>
                    <a:pt x="1170086" y="82339"/>
                  </a:lnTo>
                  <a:lnTo>
                    <a:pt x="836395" y="56337"/>
                  </a:lnTo>
                  <a:lnTo>
                    <a:pt x="637047" y="82339"/>
                  </a:lnTo>
                  <a:lnTo>
                    <a:pt x="351026" y="39003"/>
                  </a:lnTo>
                  <a:lnTo>
                    <a:pt x="195015" y="60671"/>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FB81DE61-9C76-299A-F903-A90F02EB7BB5}"/>
                </a:ext>
              </a:extLst>
            </p:cNvPr>
            <p:cNvSpPr/>
            <p:nvPr/>
          </p:nvSpPr>
          <p:spPr>
            <a:xfrm>
              <a:off x="2482273" y="3952197"/>
              <a:ext cx="1629453" cy="420364"/>
            </a:xfrm>
            <a:prstGeom prst="rect">
              <a:avLst/>
            </a:prstGeom>
            <a:pattFill prst="ltUpDiag">
              <a:fgClr>
                <a:schemeClr val="tx1">
                  <a:lumMod val="65000"/>
                  <a:lumOff val="35000"/>
                </a:schemeClr>
              </a:fgClr>
              <a:bgClr>
                <a:schemeClr val="bg1">
                  <a:lumMod val="6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30" name="Group 29">
            <a:extLst>
              <a:ext uri="{FF2B5EF4-FFF2-40B4-BE49-F238E27FC236}">
                <a16:creationId xmlns:a16="http://schemas.microsoft.com/office/drawing/2014/main" id="{A1818D41-9095-6A7E-D496-F02CFF6DA03C}"/>
              </a:ext>
            </a:extLst>
          </p:cNvPr>
          <p:cNvGrpSpPr/>
          <p:nvPr/>
        </p:nvGrpSpPr>
        <p:grpSpPr>
          <a:xfrm>
            <a:off x="393984" y="2091766"/>
            <a:ext cx="1637553" cy="3561976"/>
            <a:chOff x="393984" y="2091766"/>
            <a:chExt cx="1637553" cy="3561976"/>
          </a:xfrm>
        </p:grpSpPr>
        <p:sp>
          <p:nvSpPr>
            <p:cNvPr id="7" name="Rectangle 6">
              <a:extLst>
                <a:ext uri="{FF2B5EF4-FFF2-40B4-BE49-F238E27FC236}">
                  <a16:creationId xmlns:a16="http://schemas.microsoft.com/office/drawing/2014/main" id="{9B763151-DFA4-7AFB-33DC-FCBB512DA519}"/>
                </a:ext>
              </a:extLst>
            </p:cNvPr>
            <p:cNvSpPr/>
            <p:nvPr/>
          </p:nvSpPr>
          <p:spPr>
            <a:xfrm>
              <a:off x="393984" y="2091766"/>
              <a:ext cx="1637553" cy="356197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Freeform: Shape 9">
              <a:extLst>
                <a:ext uri="{FF2B5EF4-FFF2-40B4-BE49-F238E27FC236}">
                  <a16:creationId xmlns:a16="http://schemas.microsoft.com/office/drawing/2014/main" id="{F98C7CB8-EB48-710E-43AA-E694A9B9CCDE}"/>
                </a:ext>
              </a:extLst>
            </p:cNvPr>
            <p:cNvSpPr/>
            <p:nvPr/>
          </p:nvSpPr>
          <p:spPr>
            <a:xfrm>
              <a:off x="399815" y="3263238"/>
              <a:ext cx="1629453" cy="2390504"/>
            </a:xfrm>
            <a:custGeom>
              <a:avLst/>
              <a:gdLst>
                <a:gd name="connsiteX0" fmla="*/ 0 w 1629453"/>
                <a:gd name="connsiteY0" fmla="*/ 0 h 2374840"/>
                <a:gd name="connsiteX1" fmla="*/ 0 w 1629453"/>
                <a:gd name="connsiteY1" fmla="*/ 2374840 h 2374840"/>
                <a:gd name="connsiteX2" fmla="*/ 1629453 w 1629453"/>
                <a:gd name="connsiteY2" fmla="*/ 2374840 h 2374840"/>
                <a:gd name="connsiteX3" fmla="*/ 1629453 w 1629453"/>
                <a:gd name="connsiteY3" fmla="*/ 60671 h 2374840"/>
                <a:gd name="connsiteX4" fmla="*/ 1443106 w 1629453"/>
                <a:gd name="connsiteY4" fmla="*/ 43336 h 2374840"/>
                <a:gd name="connsiteX5" fmla="*/ 1170086 w 1629453"/>
                <a:gd name="connsiteY5" fmla="*/ 82339 h 2374840"/>
                <a:gd name="connsiteX6" fmla="*/ 836395 w 1629453"/>
                <a:gd name="connsiteY6" fmla="*/ 56337 h 2374840"/>
                <a:gd name="connsiteX7" fmla="*/ 637047 w 1629453"/>
                <a:gd name="connsiteY7" fmla="*/ 82339 h 2374840"/>
                <a:gd name="connsiteX8" fmla="*/ 351026 w 1629453"/>
                <a:gd name="connsiteY8" fmla="*/ 39003 h 2374840"/>
                <a:gd name="connsiteX9" fmla="*/ 195015 w 1629453"/>
                <a:gd name="connsiteY9" fmla="*/ 60671 h 2374840"/>
                <a:gd name="connsiteX10" fmla="*/ 0 w 1629453"/>
                <a:gd name="connsiteY10" fmla="*/ 0 h 237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9453" h="2374840">
                  <a:moveTo>
                    <a:pt x="0" y="0"/>
                  </a:moveTo>
                  <a:lnTo>
                    <a:pt x="0" y="2374840"/>
                  </a:lnTo>
                  <a:lnTo>
                    <a:pt x="1629453" y="2374840"/>
                  </a:lnTo>
                  <a:lnTo>
                    <a:pt x="1629453" y="60671"/>
                  </a:lnTo>
                  <a:lnTo>
                    <a:pt x="1443106" y="43336"/>
                  </a:lnTo>
                  <a:lnTo>
                    <a:pt x="1170086" y="82339"/>
                  </a:lnTo>
                  <a:lnTo>
                    <a:pt x="836395" y="56337"/>
                  </a:lnTo>
                  <a:lnTo>
                    <a:pt x="637047" y="82339"/>
                  </a:lnTo>
                  <a:lnTo>
                    <a:pt x="351026" y="39003"/>
                  </a:lnTo>
                  <a:lnTo>
                    <a:pt x="195015" y="60671"/>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Freeform: Shape 13">
              <a:extLst>
                <a:ext uri="{FF2B5EF4-FFF2-40B4-BE49-F238E27FC236}">
                  <a16:creationId xmlns:a16="http://schemas.microsoft.com/office/drawing/2014/main" id="{BCBE8ECD-3534-40A4-953A-F3D497E45DCC}"/>
                </a:ext>
              </a:extLst>
            </p:cNvPr>
            <p:cNvSpPr/>
            <p:nvPr/>
          </p:nvSpPr>
          <p:spPr>
            <a:xfrm>
              <a:off x="399341" y="3265066"/>
              <a:ext cx="1626860" cy="687131"/>
            </a:xfrm>
            <a:custGeom>
              <a:avLst/>
              <a:gdLst>
                <a:gd name="connsiteX0" fmla="*/ 0 w 1626860"/>
                <a:gd name="connsiteY0" fmla="*/ 0 h 519597"/>
                <a:gd name="connsiteX1" fmla="*/ 192863 w 1626860"/>
                <a:gd name="connsiteY1" fmla="*/ 58994 h 519597"/>
                <a:gd name="connsiteX2" fmla="*/ 363037 w 1626860"/>
                <a:gd name="connsiteY2" fmla="*/ 38573 h 519597"/>
                <a:gd name="connsiteX3" fmla="*/ 633046 w 1626860"/>
                <a:gd name="connsiteY3" fmla="*/ 86221 h 519597"/>
                <a:gd name="connsiteX4" fmla="*/ 832717 w 1626860"/>
                <a:gd name="connsiteY4" fmla="*/ 61263 h 519597"/>
                <a:gd name="connsiteX5" fmla="*/ 1170795 w 1626860"/>
                <a:gd name="connsiteY5" fmla="*/ 83952 h 519597"/>
                <a:gd name="connsiteX6" fmla="*/ 1452149 w 1626860"/>
                <a:gd name="connsiteY6" fmla="*/ 38573 h 519597"/>
                <a:gd name="connsiteX7" fmla="*/ 1624592 w 1626860"/>
                <a:gd name="connsiteY7" fmla="*/ 58994 h 519597"/>
                <a:gd name="connsiteX8" fmla="*/ 1626860 w 1626860"/>
                <a:gd name="connsiteY8" fmla="*/ 510521 h 519597"/>
                <a:gd name="connsiteX9" fmla="*/ 4538 w 1626860"/>
                <a:gd name="connsiteY9" fmla="*/ 519597 h 519597"/>
                <a:gd name="connsiteX10" fmla="*/ 0 w 1626860"/>
                <a:gd name="connsiteY10" fmla="*/ 0 h 51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860" h="519597">
                  <a:moveTo>
                    <a:pt x="0" y="0"/>
                  </a:moveTo>
                  <a:lnTo>
                    <a:pt x="192863" y="58994"/>
                  </a:lnTo>
                  <a:lnTo>
                    <a:pt x="363037" y="38573"/>
                  </a:lnTo>
                  <a:lnTo>
                    <a:pt x="633046" y="86221"/>
                  </a:lnTo>
                  <a:lnTo>
                    <a:pt x="832717" y="61263"/>
                  </a:lnTo>
                  <a:lnTo>
                    <a:pt x="1170795" y="83952"/>
                  </a:lnTo>
                  <a:lnTo>
                    <a:pt x="1452149" y="38573"/>
                  </a:lnTo>
                  <a:lnTo>
                    <a:pt x="1624592" y="58994"/>
                  </a:lnTo>
                  <a:lnTo>
                    <a:pt x="1626860" y="510521"/>
                  </a:lnTo>
                  <a:lnTo>
                    <a:pt x="4538" y="519597"/>
                  </a:lnTo>
                  <a:cubicBezTo>
                    <a:pt x="3025" y="346398"/>
                    <a:pt x="1513" y="173199"/>
                    <a:pt x="0" y="0"/>
                  </a:cubicBezTo>
                  <a:close/>
                </a:path>
              </a:pathLst>
            </a:custGeom>
            <a:pattFill prst="ltUpDiag">
              <a:fgClr>
                <a:schemeClr val="tx1">
                  <a:lumMod val="65000"/>
                  <a:lumOff val="35000"/>
                </a:schemeClr>
              </a:fgClr>
              <a:bgClr>
                <a:schemeClr val="bg1">
                  <a:lumMod val="6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5" name="TextBox 14">
            <a:extLst>
              <a:ext uri="{FF2B5EF4-FFF2-40B4-BE49-F238E27FC236}">
                <a16:creationId xmlns:a16="http://schemas.microsoft.com/office/drawing/2014/main" id="{6D85B195-45ED-4B9E-CE02-7B4BFF5911C2}"/>
              </a:ext>
            </a:extLst>
          </p:cNvPr>
          <p:cNvSpPr txBox="1"/>
          <p:nvPr/>
        </p:nvSpPr>
        <p:spPr>
          <a:xfrm>
            <a:off x="783797" y="3484706"/>
            <a:ext cx="85792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&gt; RAL</a:t>
            </a:r>
          </a:p>
        </p:txBody>
      </p:sp>
      <p:sp>
        <p:nvSpPr>
          <p:cNvPr id="16" name="TextBox 15">
            <a:extLst>
              <a:ext uri="{FF2B5EF4-FFF2-40B4-BE49-F238E27FC236}">
                <a16:creationId xmlns:a16="http://schemas.microsoft.com/office/drawing/2014/main" id="{A243F99E-E208-F6D1-308C-D37EC11E9489}"/>
              </a:ext>
            </a:extLst>
          </p:cNvPr>
          <p:cNvSpPr txBox="1"/>
          <p:nvPr/>
        </p:nvSpPr>
        <p:spPr>
          <a:xfrm>
            <a:off x="2868364" y="3977713"/>
            <a:ext cx="85792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&gt; RAL</a:t>
            </a:r>
          </a:p>
        </p:txBody>
      </p:sp>
      <p:sp>
        <p:nvSpPr>
          <p:cNvPr id="17" name="TextBox 16">
            <a:extLst>
              <a:ext uri="{FF2B5EF4-FFF2-40B4-BE49-F238E27FC236}">
                <a16:creationId xmlns:a16="http://schemas.microsoft.com/office/drawing/2014/main" id="{21DF284A-1385-02D8-7E50-9D44D85C6121}"/>
              </a:ext>
            </a:extLst>
          </p:cNvPr>
          <p:cNvSpPr txBox="1"/>
          <p:nvPr/>
        </p:nvSpPr>
        <p:spPr>
          <a:xfrm>
            <a:off x="783797" y="3954793"/>
            <a:ext cx="85792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&lt; RAL</a:t>
            </a:r>
          </a:p>
        </p:txBody>
      </p:sp>
      <p:sp>
        <p:nvSpPr>
          <p:cNvPr id="18" name="TextBox 17">
            <a:extLst>
              <a:ext uri="{FF2B5EF4-FFF2-40B4-BE49-F238E27FC236}">
                <a16:creationId xmlns:a16="http://schemas.microsoft.com/office/drawing/2014/main" id="{2ED78908-3F44-D98D-9B19-D35E6B8ED3AB}"/>
              </a:ext>
            </a:extLst>
          </p:cNvPr>
          <p:cNvSpPr txBox="1"/>
          <p:nvPr/>
        </p:nvSpPr>
        <p:spPr>
          <a:xfrm>
            <a:off x="2868364" y="3489700"/>
            <a:ext cx="85792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&lt; RAL</a:t>
            </a:r>
          </a:p>
        </p:txBody>
      </p:sp>
      <p:sp>
        <p:nvSpPr>
          <p:cNvPr id="19" name="TextBox 18">
            <a:extLst>
              <a:ext uri="{FF2B5EF4-FFF2-40B4-BE49-F238E27FC236}">
                <a16:creationId xmlns:a16="http://schemas.microsoft.com/office/drawing/2014/main" id="{EC51E66A-CBFB-A47D-6B35-B40DCBF88A27}"/>
              </a:ext>
            </a:extLst>
          </p:cNvPr>
          <p:cNvSpPr txBox="1"/>
          <p:nvPr/>
        </p:nvSpPr>
        <p:spPr>
          <a:xfrm>
            <a:off x="1020239" y="1529012"/>
            <a:ext cx="385042" cy="523220"/>
          </a:xfrm>
          <a:prstGeom prst="rect">
            <a:avLst/>
          </a:prstGeom>
          <a:noFill/>
        </p:spPr>
        <p:txBody>
          <a:bodyPr wrap="none" rtlCol="0">
            <a:spAutoFit/>
          </a:bodyPr>
          <a:lstStyle/>
          <a:p>
            <a:r>
              <a:rPr lang="en-US" sz="2800" b="1" dirty="0">
                <a:solidFill>
                  <a:srgbClr val="134B8E"/>
                </a:solidFill>
                <a:latin typeface="Arial" panose="020B0604020202020204" pitchFamily="34" charset="0"/>
                <a:cs typeface="Arial" panose="020B0604020202020204" pitchFamily="34" charset="0"/>
              </a:rPr>
              <a:t>1</a:t>
            </a:r>
          </a:p>
        </p:txBody>
      </p:sp>
      <p:sp>
        <p:nvSpPr>
          <p:cNvPr id="20" name="TextBox 19">
            <a:extLst>
              <a:ext uri="{FF2B5EF4-FFF2-40B4-BE49-F238E27FC236}">
                <a16:creationId xmlns:a16="http://schemas.microsoft.com/office/drawing/2014/main" id="{CE1191F5-EC43-E04D-3715-D73B26675254}"/>
              </a:ext>
            </a:extLst>
          </p:cNvPr>
          <p:cNvSpPr txBox="1"/>
          <p:nvPr/>
        </p:nvSpPr>
        <p:spPr>
          <a:xfrm>
            <a:off x="3104806" y="1529012"/>
            <a:ext cx="385042" cy="523220"/>
          </a:xfrm>
          <a:prstGeom prst="rect">
            <a:avLst/>
          </a:prstGeom>
          <a:noFill/>
        </p:spPr>
        <p:txBody>
          <a:bodyPr wrap="none" rtlCol="0">
            <a:spAutoFit/>
          </a:bodyPr>
          <a:lstStyle/>
          <a:p>
            <a:r>
              <a:rPr lang="en-US" sz="2800" b="1" dirty="0">
                <a:solidFill>
                  <a:srgbClr val="134B8E"/>
                </a:solidFill>
                <a:latin typeface="Arial" panose="020B0604020202020204" pitchFamily="34" charset="0"/>
                <a:cs typeface="Arial" panose="020B0604020202020204" pitchFamily="34" charset="0"/>
              </a:rPr>
              <a:t>2</a:t>
            </a:r>
          </a:p>
        </p:txBody>
      </p:sp>
      <p:grpSp>
        <p:nvGrpSpPr>
          <p:cNvPr id="29" name="Group 28">
            <a:extLst>
              <a:ext uri="{FF2B5EF4-FFF2-40B4-BE49-F238E27FC236}">
                <a16:creationId xmlns:a16="http://schemas.microsoft.com/office/drawing/2014/main" id="{EC3090C3-4349-C8A2-E77C-338409F9EC87}"/>
              </a:ext>
            </a:extLst>
          </p:cNvPr>
          <p:cNvGrpSpPr/>
          <p:nvPr/>
        </p:nvGrpSpPr>
        <p:grpSpPr>
          <a:xfrm>
            <a:off x="5119645" y="5570517"/>
            <a:ext cx="6283630" cy="934992"/>
            <a:chOff x="4450948" y="5165961"/>
            <a:chExt cx="6283630" cy="934992"/>
          </a:xfrm>
        </p:grpSpPr>
        <p:grpSp>
          <p:nvGrpSpPr>
            <p:cNvPr id="28" name="Group 27">
              <a:extLst>
                <a:ext uri="{FF2B5EF4-FFF2-40B4-BE49-F238E27FC236}">
                  <a16:creationId xmlns:a16="http://schemas.microsoft.com/office/drawing/2014/main" id="{4A87613D-80BE-DAED-CDB5-823181135F55}"/>
                </a:ext>
              </a:extLst>
            </p:cNvPr>
            <p:cNvGrpSpPr/>
            <p:nvPr/>
          </p:nvGrpSpPr>
          <p:grpSpPr>
            <a:xfrm>
              <a:off x="4450948" y="5165961"/>
              <a:ext cx="6283630" cy="934992"/>
              <a:chOff x="4450948" y="5165961"/>
              <a:chExt cx="6283630" cy="934992"/>
            </a:xfrm>
          </p:grpSpPr>
          <p:sp>
            <p:nvSpPr>
              <p:cNvPr id="24" name="Rectangle 23">
                <a:extLst>
                  <a:ext uri="{FF2B5EF4-FFF2-40B4-BE49-F238E27FC236}">
                    <a16:creationId xmlns:a16="http://schemas.microsoft.com/office/drawing/2014/main" id="{F74B0404-15C6-6C69-E6C0-5CEDFCC5D184}"/>
                  </a:ext>
                </a:extLst>
              </p:cNvPr>
              <p:cNvSpPr/>
              <p:nvPr/>
            </p:nvSpPr>
            <p:spPr>
              <a:xfrm>
                <a:off x="4551719" y="5323713"/>
                <a:ext cx="6182859" cy="777240"/>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5" name="Picture 24" descr="Shape&#10;&#10;Description automatically generated">
                <a:extLst>
                  <a:ext uri="{FF2B5EF4-FFF2-40B4-BE49-F238E27FC236}">
                    <a16:creationId xmlns:a16="http://schemas.microsoft.com/office/drawing/2014/main" id="{FE220B2D-F49B-0C91-0274-FDDAB859AC18}"/>
                  </a:ext>
                </a:extLst>
              </p:cNvPr>
              <p:cNvPicPr>
                <a:picLocks noChangeAspect="1"/>
              </p:cNvPicPr>
              <p:nvPr/>
            </p:nvPicPr>
            <p:blipFill>
              <a:blip r:embed="rId3"/>
              <a:stretch>
                <a:fillRect/>
              </a:stretch>
            </p:blipFill>
            <p:spPr>
              <a:xfrm>
                <a:off x="4450948" y="5165961"/>
                <a:ext cx="1063463" cy="876300"/>
              </a:xfrm>
              <a:prstGeom prst="rect">
                <a:avLst/>
              </a:prstGeom>
            </p:spPr>
          </p:pic>
          <p:sp>
            <p:nvSpPr>
              <p:cNvPr id="26" name="TextBox 25">
                <a:extLst>
                  <a:ext uri="{FF2B5EF4-FFF2-40B4-BE49-F238E27FC236}">
                    <a16:creationId xmlns:a16="http://schemas.microsoft.com/office/drawing/2014/main" id="{746412E4-C8AA-563B-B41A-D5A4DD33345B}"/>
                  </a:ext>
                </a:extLst>
              </p:cNvPr>
              <p:cNvSpPr txBox="1"/>
              <p:nvPr/>
            </p:nvSpPr>
            <p:spPr>
              <a:xfrm>
                <a:off x="4546216" y="5197408"/>
                <a:ext cx="968195"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27" name="TextBox 26">
              <a:extLst>
                <a:ext uri="{FF2B5EF4-FFF2-40B4-BE49-F238E27FC236}">
                  <a16:creationId xmlns:a16="http://schemas.microsoft.com/office/drawing/2014/main" id="{A97B1B4D-D29B-1FBA-9453-D032E97F3B77}"/>
                </a:ext>
              </a:extLst>
            </p:cNvPr>
            <p:cNvSpPr txBox="1"/>
            <p:nvPr/>
          </p:nvSpPr>
          <p:spPr>
            <a:xfrm>
              <a:off x="5514411" y="5387895"/>
              <a:ext cx="5220167" cy="646331"/>
            </a:xfrm>
            <a:prstGeom prst="rect">
              <a:avLst/>
            </a:prstGeom>
            <a:noFill/>
          </p:spPr>
          <p:txBody>
            <a:bodyPr wrap="square" rtlCol="0">
              <a:spAutoFit/>
            </a:bodyPr>
            <a:lstStyle/>
            <a:p>
              <a:r>
                <a:rPr lang="en-US" b="1" dirty="0">
                  <a:solidFill>
                    <a:srgbClr val="007BDA"/>
                  </a:solidFill>
                  <a:latin typeface="Arial" panose="020B0604020202020204" pitchFamily="34" charset="0"/>
                  <a:cs typeface="Arial" panose="020B0604020202020204" pitchFamily="34" charset="0"/>
                </a:rPr>
                <a:t>Don’t forget to consider buried contamination when doing a SWAC analysis.</a:t>
              </a:r>
            </a:p>
          </p:txBody>
        </p:sp>
      </p:grpSp>
    </p:spTree>
    <p:extLst>
      <p:ext uri="{BB962C8B-B14F-4D97-AF65-F5344CB8AC3E}">
        <p14:creationId xmlns:p14="http://schemas.microsoft.com/office/powerpoint/2010/main" val="281631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93561"/>
            <a:ext cx="9946852" cy="471676"/>
          </a:xfrm>
        </p:spPr>
        <p:txBody>
          <a:bodyPr/>
          <a:lstStyle/>
          <a:p>
            <a:r>
              <a:rPr lang="en-US" sz="2800" dirty="0"/>
              <a:t>Using a SWAC to Assess Monitored Natural Recovery</a:t>
            </a:r>
          </a:p>
        </p:txBody>
      </p:sp>
      <p:pic>
        <p:nvPicPr>
          <p:cNvPr id="8" name="Picture 7">
            <a:extLst>
              <a:ext uri="{FF2B5EF4-FFF2-40B4-BE49-F238E27FC236}">
                <a16:creationId xmlns:a16="http://schemas.microsoft.com/office/drawing/2014/main" id="{2E0B5A8E-B614-4961-25E9-48FC800EE561}"/>
              </a:ext>
            </a:extLst>
          </p:cNvPr>
          <p:cNvPicPr>
            <a:picLocks noChangeAspect="1"/>
          </p:cNvPicPr>
          <p:nvPr/>
        </p:nvPicPr>
        <p:blipFill>
          <a:blip r:embed="rId3"/>
          <a:srcRect/>
          <a:stretch/>
        </p:blipFill>
        <p:spPr>
          <a:xfrm>
            <a:off x="431148" y="1676151"/>
            <a:ext cx="8839294" cy="4281007"/>
          </a:xfrm>
          <a:prstGeom prst="rect">
            <a:avLst/>
          </a:prstGeom>
        </p:spPr>
      </p:pic>
      <p:sp>
        <p:nvSpPr>
          <p:cNvPr id="9" name="TextBox 8">
            <a:extLst>
              <a:ext uri="{FF2B5EF4-FFF2-40B4-BE49-F238E27FC236}">
                <a16:creationId xmlns:a16="http://schemas.microsoft.com/office/drawing/2014/main" id="{143C78DD-F49C-2974-B3D2-1D96A90A94F3}"/>
              </a:ext>
            </a:extLst>
          </p:cNvPr>
          <p:cNvSpPr txBox="1"/>
          <p:nvPr/>
        </p:nvSpPr>
        <p:spPr>
          <a:xfrm>
            <a:off x="9466725" y="1676151"/>
            <a:ext cx="2474259" cy="3544560"/>
          </a:xfrm>
          <a:prstGeom prst="rect">
            <a:avLst/>
          </a:prstGeom>
          <a:noFill/>
        </p:spPr>
        <p:txBody>
          <a:bodyPr wrap="square" rtlCol="0">
            <a:spAutoFit/>
          </a:bodyPr>
          <a:lstStyle/>
          <a:p>
            <a:pPr marL="225425" indent="-225425">
              <a:lnSpc>
                <a:spcPct val="90000"/>
              </a:lnSpc>
              <a:spcBef>
                <a:spcPts val="1000"/>
              </a:spcBef>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Average PCB concentrations calculated separately for nearshore and offshore areas</a:t>
            </a:r>
          </a:p>
          <a:p>
            <a:pPr marL="225425" indent="-225425">
              <a:lnSpc>
                <a:spcPct val="90000"/>
              </a:lnSpc>
              <a:spcBef>
                <a:spcPts val="1000"/>
              </a:spcBef>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Trends based on 7 sample events over</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15 years</a:t>
            </a:r>
          </a:p>
        </p:txBody>
      </p:sp>
      <p:sp>
        <p:nvSpPr>
          <p:cNvPr id="15" name="TextBox 14">
            <a:extLst>
              <a:ext uri="{FF2B5EF4-FFF2-40B4-BE49-F238E27FC236}">
                <a16:creationId xmlns:a16="http://schemas.microsoft.com/office/drawing/2014/main" id="{2A062476-EBDB-1D0B-3E4B-D2819395D618}"/>
              </a:ext>
            </a:extLst>
          </p:cNvPr>
          <p:cNvSpPr txBox="1"/>
          <p:nvPr/>
        </p:nvSpPr>
        <p:spPr>
          <a:xfrm>
            <a:off x="8310635" y="5927916"/>
            <a:ext cx="1069524"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(CH2M 2020)</a:t>
            </a:r>
          </a:p>
        </p:txBody>
      </p:sp>
      <p:sp>
        <p:nvSpPr>
          <p:cNvPr id="4" name="TextBox 3">
            <a:extLst>
              <a:ext uri="{FF2B5EF4-FFF2-40B4-BE49-F238E27FC236}">
                <a16:creationId xmlns:a16="http://schemas.microsoft.com/office/drawing/2014/main" id="{44C9D79B-726C-EEE6-4E50-38C5860E0CB2}"/>
              </a:ext>
            </a:extLst>
          </p:cNvPr>
          <p:cNvSpPr txBox="1"/>
          <p:nvPr/>
        </p:nvSpPr>
        <p:spPr>
          <a:xfrm>
            <a:off x="429767" y="6210918"/>
            <a:ext cx="3510861"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PCB: polychlorinated biphenyl</a:t>
            </a:r>
          </a:p>
        </p:txBody>
      </p:sp>
    </p:spTree>
    <p:extLst>
      <p:ext uri="{BB962C8B-B14F-4D97-AF65-F5344CB8AC3E}">
        <p14:creationId xmlns:p14="http://schemas.microsoft.com/office/powerpoint/2010/main" val="4108386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14905"/>
            <a:ext cx="9670829" cy="549275"/>
          </a:xfrm>
        </p:spPr>
        <p:txBody>
          <a:bodyPr/>
          <a:lstStyle/>
          <a:p>
            <a:r>
              <a:rPr lang="en-US" dirty="0"/>
              <a:t>Using “Moving Windows” to Estimate Risk </a:t>
            </a:r>
          </a:p>
        </p:txBody>
      </p:sp>
      <p:sp>
        <p:nvSpPr>
          <p:cNvPr id="8" name="Content Placeholder 7">
            <a:extLst>
              <a:ext uri="{FF2B5EF4-FFF2-40B4-BE49-F238E27FC236}">
                <a16:creationId xmlns:a16="http://schemas.microsoft.com/office/drawing/2014/main" id="{E43F3F0D-CD87-0E6D-8041-25FB01FD6BE7}"/>
              </a:ext>
            </a:extLst>
          </p:cNvPr>
          <p:cNvSpPr>
            <a:spLocks noGrp="1"/>
          </p:cNvSpPr>
          <p:nvPr>
            <p:ph idx="1"/>
          </p:nvPr>
        </p:nvSpPr>
        <p:spPr/>
        <p:txBody>
          <a:bodyPr>
            <a:normAutofit/>
          </a:bodyPr>
          <a:lstStyle/>
          <a:p>
            <a:r>
              <a:rPr lang="en-US" sz="2400" dirty="0"/>
              <a:t>Exposure concentrations in ecological risk assessments are typically</a:t>
            </a:r>
            <a:br>
              <a:rPr lang="en-US" sz="2400" dirty="0"/>
            </a:br>
            <a:r>
              <a:rPr lang="en-US" sz="2400" dirty="0"/>
              <a:t>sitewide averages</a:t>
            </a:r>
          </a:p>
          <a:p>
            <a:r>
              <a:rPr lang="en-US" sz="2400" dirty="0"/>
              <a:t>Sitewide average concentration may not be realistic or sufficiently precise</a:t>
            </a:r>
          </a:p>
          <a:p>
            <a:r>
              <a:rPr lang="en-US" sz="2400" dirty="0"/>
              <a:t>Goal of “moving windows” approach is to match averaging scale to home range of species of interest</a:t>
            </a:r>
          </a:p>
        </p:txBody>
      </p:sp>
      <p:grpSp>
        <p:nvGrpSpPr>
          <p:cNvPr id="18" name="Group 17">
            <a:extLst>
              <a:ext uri="{FF2B5EF4-FFF2-40B4-BE49-F238E27FC236}">
                <a16:creationId xmlns:a16="http://schemas.microsoft.com/office/drawing/2014/main" id="{860CB602-F9A0-30D3-933E-C121B421DD8C}"/>
              </a:ext>
            </a:extLst>
          </p:cNvPr>
          <p:cNvGrpSpPr/>
          <p:nvPr/>
        </p:nvGrpSpPr>
        <p:grpSpPr>
          <a:xfrm>
            <a:off x="691897" y="3702619"/>
            <a:ext cx="10808208" cy="2823199"/>
            <a:chOff x="779229" y="3767167"/>
            <a:chExt cx="10808208" cy="2823199"/>
          </a:xfrm>
        </p:grpSpPr>
        <p:sp>
          <p:nvSpPr>
            <p:cNvPr id="13" name="Arrow: Down 12">
              <a:extLst>
                <a:ext uri="{FF2B5EF4-FFF2-40B4-BE49-F238E27FC236}">
                  <a16:creationId xmlns:a16="http://schemas.microsoft.com/office/drawing/2014/main" id="{3D0B27D8-68E9-E662-961D-D5C4A080821C}"/>
                </a:ext>
              </a:extLst>
            </p:cNvPr>
            <p:cNvSpPr/>
            <p:nvPr/>
          </p:nvSpPr>
          <p:spPr>
            <a:xfrm rot="16200000">
              <a:off x="5864245" y="644192"/>
              <a:ext cx="638175" cy="10808208"/>
            </a:xfrm>
            <a:prstGeom prst="downArrow">
              <a:avLst/>
            </a:prstGeom>
            <a:gradFill flip="none" rotWithShape="1">
              <a:gsLst>
                <a:gs pos="0">
                  <a:srgbClr val="002060"/>
                </a:gs>
                <a:gs pos="35000">
                  <a:srgbClr val="333399"/>
                </a:gs>
                <a:gs pos="68000">
                  <a:srgbClr val="0A98D5"/>
                </a:gs>
              </a:gsLst>
              <a:lin ang="5400000" scaled="0"/>
              <a:tileRect/>
            </a:gradFill>
            <a:ln>
              <a:solidFill>
                <a:srgbClr val="134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15" name="Group 14">
              <a:extLst>
                <a:ext uri="{FF2B5EF4-FFF2-40B4-BE49-F238E27FC236}">
                  <a16:creationId xmlns:a16="http://schemas.microsoft.com/office/drawing/2014/main" id="{D544403A-5C17-687D-0766-7487EA4E540D}"/>
                </a:ext>
              </a:extLst>
            </p:cNvPr>
            <p:cNvGrpSpPr/>
            <p:nvPr/>
          </p:nvGrpSpPr>
          <p:grpSpPr>
            <a:xfrm>
              <a:off x="1204649" y="3767167"/>
              <a:ext cx="1269899" cy="2475690"/>
              <a:chOff x="1265922" y="3767167"/>
              <a:chExt cx="1269899" cy="2475690"/>
            </a:xfrm>
          </p:grpSpPr>
          <p:sp>
            <p:nvSpPr>
              <p:cNvPr id="23" name="TextBox 22">
                <a:extLst>
                  <a:ext uri="{FF2B5EF4-FFF2-40B4-BE49-F238E27FC236}">
                    <a16:creationId xmlns:a16="http://schemas.microsoft.com/office/drawing/2014/main" id="{43E9062D-D8AC-75AC-33A3-18E73DCBC137}"/>
                  </a:ext>
                </a:extLst>
              </p:cNvPr>
              <p:cNvSpPr txBox="1"/>
              <p:nvPr/>
            </p:nvSpPr>
            <p:spPr>
              <a:xfrm>
                <a:off x="1265922" y="3767167"/>
                <a:ext cx="1269899" cy="369332"/>
              </a:xfrm>
              <a:prstGeom prst="rect">
                <a:avLst/>
              </a:prstGeom>
              <a:noFill/>
            </p:spPr>
            <p:txBody>
              <a:bodyPr wrap="none" rtlCol="0">
                <a:spAutoFit/>
              </a:bodyPr>
              <a:lstStyle/>
              <a:p>
                <a:pPr algn="ctr"/>
                <a:r>
                  <a:rPr lang="en-US" b="1" i="1" dirty="0">
                    <a:solidFill>
                      <a:schemeClr val="tx1">
                        <a:lumMod val="65000"/>
                        <a:lumOff val="35000"/>
                      </a:schemeClr>
                    </a:solidFill>
                    <a:latin typeface="Arial Narrow" panose="020B0606020202030204" pitchFamily="34" charset="0"/>
                  </a:rPr>
                  <a:t>Deer mouse</a:t>
                </a:r>
              </a:p>
            </p:txBody>
          </p:sp>
          <p:sp>
            <p:nvSpPr>
              <p:cNvPr id="27" name="TextBox 26">
                <a:extLst>
                  <a:ext uri="{FF2B5EF4-FFF2-40B4-BE49-F238E27FC236}">
                    <a16:creationId xmlns:a16="http://schemas.microsoft.com/office/drawing/2014/main" id="{C07A8FED-49CB-8FAA-DA2A-48D5426F4A9F}"/>
                  </a:ext>
                </a:extLst>
              </p:cNvPr>
              <p:cNvSpPr txBox="1"/>
              <p:nvPr/>
            </p:nvSpPr>
            <p:spPr>
              <a:xfrm>
                <a:off x="1520872" y="5873525"/>
                <a:ext cx="759998"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0.5</a:t>
                </a:r>
              </a:p>
            </p:txBody>
          </p:sp>
        </p:grpSp>
        <p:grpSp>
          <p:nvGrpSpPr>
            <p:cNvPr id="16" name="Group 15">
              <a:extLst>
                <a:ext uri="{FF2B5EF4-FFF2-40B4-BE49-F238E27FC236}">
                  <a16:creationId xmlns:a16="http://schemas.microsoft.com/office/drawing/2014/main" id="{8B3DF849-C128-9313-0201-E395374C7D25}"/>
                </a:ext>
              </a:extLst>
            </p:cNvPr>
            <p:cNvGrpSpPr/>
            <p:nvPr/>
          </p:nvGrpSpPr>
          <p:grpSpPr>
            <a:xfrm>
              <a:off x="3648482" y="3767167"/>
              <a:ext cx="2090380" cy="2469064"/>
              <a:chOff x="3656892" y="3767167"/>
              <a:chExt cx="2090380" cy="2469064"/>
            </a:xfrm>
          </p:grpSpPr>
          <p:sp>
            <p:nvSpPr>
              <p:cNvPr id="24" name="TextBox 23">
                <a:extLst>
                  <a:ext uri="{FF2B5EF4-FFF2-40B4-BE49-F238E27FC236}">
                    <a16:creationId xmlns:a16="http://schemas.microsoft.com/office/drawing/2014/main" id="{388795A9-5AE5-FA7D-634A-82D9AA264E9F}"/>
                  </a:ext>
                </a:extLst>
              </p:cNvPr>
              <p:cNvSpPr txBox="1"/>
              <p:nvPr/>
            </p:nvSpPr>
            <p:spPr>
              <a:xfrm>
                <a:off x="3656892" y="3767167"/>
                <a:ext cx="2090380" cy="369332"/>
              </a:xfrm>
              <a:prstGeom prst="rect">
                <a:avLst/>
              </a:prstGeom>
              <a:noFill/>
            </p:spPr>
            <p:txBody>
              <a:bodyPr wrap="none" rtlCol="0">
                <a:spAutoFit/>
              </a:bodyPr>
              <a:lstStyle/>
              <a:p>
                <a:pPr algn="ctr"/>
                <a:r>
                  <a:rPr lang="en-US" b="1" i="1" dirty="0">
                    <a:solidFill>
                      <a:schemeClr val="tx1">
                        <a:lumMod val="65000"/>
                        <a:lumOff val="35000"/>
                      </a:schemeClr>
                    </a:solidFill>
                    <a:latin typeface="Arial Narrow" panose="020B0606020202030204" pitchFamily="34" charset="0"/>
                  </a:rPr>
                  <a:t>Grasshopper mouse</a:t>
                </a:r>
              </a:p>
            </p:txBody>
          </p:sp>
          <p:sp>
            <p:nvSpPr>
              <p:cNvPr id="28" name="TextBox 27">
                <a:extLst>
                  <a:ext uri="{FF2B5EF4-FFF2-40B4-BE49-F238E27FC236}">
                    <a16:creationId xmlns:a16="http://schemas.microsoft.com/office/drawing/2014/main" id="{64E7C047-593E-76FD-C021-B232E39A7B10}"/>
                  </a:ext>
                </a:extLst>
              </p:cNvPr>
              <p:cNvSpPr txBox="1"/>
              <p:nvPr/>
            </p:nvSpPr>
            <p:spPr>
              <a:xfrm>
                <a:off x="4322083" y="5866899"/>
                <a:ext cx="759998"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6</a:t>
                </a:r>
              </a:p>
            </p:txBody>
          </p:sp>
        </p:grpSp>
        <p:grpSp>
          <p:nvGrpSpPr>
            <p:cNvPr id="17" name="Group 16">
              <a:extLst>
                <a:ext uri="{FF2B5EF4-FFF2-40B4-BE49-F238E27FC236}">
                  <a16:creationId xmlns:a16="http://schemas.microsoft.com/office/drawing/2014/main" id="{579A100E-FB70-74E7-23A4-201E5365A958}"/>
                </a:ext>
              </a:extLst>
            </p:cNvPr>
            <p:cNvGrpSpPr/>
            <p:nvPr/>
          </p:nvGrpSpPr>
          <p:grpSpPr>
            <a:xfrm>
              <a:off x="7403672" y="3767167"/>
              <a:ext cx="880369" cy="2477015"/>
              <a:chOff x="7359220" y="3767167"/>
              <a:chExt cx="880369" cy="2477015"/>
            </a:xfrm>
          </p:grpSpPr>
          <p:sp>
            <p:nvSpPr>
              <p:cNvPr id="25" name="TextBox 24">
                <a:extLst>
                  <a:ext uri="{FF2B5EF4-FFF2-40B4-BE49-F238E27FC236}">
                    <a16:creationId xmlns:a16="http://schemas.microsoft.com/office/drawing/2014/main" id="{D00D0915-5E9E-7585-DFFD-07459FFE7BD1}"/>
                  </a:ext>
                </a:extLst>
              </p:cNvPr>
              <p:cNvSpPr txBox="1"/>
              <p:nvPr/>
            </p:nvSpPr>
            <p:spPr>
              <a:xfrm>
                <a:off x="7359220" y="3767167"/>
                <a:ext cx="880369" cy="369332"/>
              </a:xfrm>
              <a:prstGeom prst="rect">
                <a:avLst/>
              </a:prstGeom>
              <a:noFill/>
            </p:spPr>
            <p:txBody>
              <a:bodyPr wrap="none" rtlCol="0">
                <a:spAutoFit/>
              </a:bodyPr>
              <a:lstStyle/>
              <a:p>
                <a:pPr algn="ctr"/>
                <a:r>
                  <a:rPr lang="en-US" b="1" i="1" dirty="0">
                    <a:solidFill>
                      <a:schemeClr val="tx1">
                        <a:lumMod val="65000"/>
                        <a:lumOff val="35000"/>
                      </a:schemeClr>
                    </a:solidFill>
                    <a:latin typeface="Arial Narrow" panose="020B0606020202030204" pitchFamily="34" charset="0"/>
                  </a:rPr>
                  <a:t>Killdeer</a:t>
                </a:r>
              </a:p>
            </p:txBody>
          </p:sp>
          <p:sp>
            <p:nvSpPr>
              <p:cNvPr id="29" name="TextBox 28">
                <a:extLst>
                  <a:ext uri="{FF2B5EF4-FFF2-40B4-BE49-F238E27FC236}">
                    <a16:creationId xmlns:a16="http://schemas.microsoft.com/office/drawing/2014/main" id="{E3E27BF2-D146-06EF-7B3A-0313C2C8EC39}"/>
                  </a:ext>
                </a:extLst>
              </p:cNvPr>
              <p:cNvSpPr txBox="1"/>
              <p:nvPr/>
            </p:nvSpPr>
            <p:spPr>
              <a:xfrm>
                <a:off x="7419405" y="5874850"/>
                <a:ext cx="759998"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20</a:t>
                </a:r>
              </a:p>
            </p:txBody>
          </p:sp>
        </p:grpSp>
        <p:grpSp>
          <p:nvGrpSpPr>
            <p:cNvPr id="14" name="Group 13">
              <a:extLst>
                <a:ext uri="{FF2B5EF4-FFF2-40B4-BE49-F238E27FC236}">
                  <a16:creationId xmlns:a16="http://schemas.microsoft.com/office/drawing/2014/main" id="{1312943B-7939-C5ED-E45B-23CEEC39FDD7}"/>
                </a:ext>
              </a:extLst>
            </p:cNvPr>
            <p:cNvGrpSpPr/>
            <p:nvPr/>
          </p:nvGrpSpPr>
          <p:grpSpPr>
            <a:xfrm>
              <a:off x="10226019" y="3767167"/>
              <a:ext cx="855427" cy="2475690"/>
              <a:chOff x="10137011" y="3767167"/>
              <a:chExt cx="855427" cy="2475690"/>
            </a:xfrm>
          </p:grpSpPr>
          <p:sp>
            <p:nvSpPr>
              <p:cNvPr id="26" name="TextBox 25">
                <a:extLst>
                  <a:ext uri="{FF2B5EF4-FFF2-40B4-BE49-F238E27FC236}">
                    <a16:creationId xmlns:a16="http://schemas.microsoft.com/office/drawing/2014/main" id="{C02489D8-EA82-9BA7-46BD-88765C960442}"/>
                  </a:ext>
                </a:extLst>
              </p:cNvPr>
              <p:cNvSpPr txBox="1"/>
              <p:nvPr/>
            </p:nvSpPr>
            <p:spPr>
              <a:xfrm>
                <a:off x="10137011" y="3767167"/>
                <a:ext cx="855427" cy="369332"/>
              </a:xfrm>
              <a:prstGeom prst="rect">
                <a:avLst/>
              </a:prstGeom>
              <a:noFill/>
            </p:spPr>
            <p:txBody>
              <a:bodyPr wrap="none" rtlCol="0">
                <a:spAutoFit/>
              </a:bodyPr>
              <a:lstStyle/>
              <a:p>
                <a:pPr algn="ctr"/>
                <a:r>
                  <a:rPr lang="en-US" b="1" i="1" dirty="0">
                    <a:solidFill>
                      <a:schemeClr val="tx1">
                        <a:lumMod val="65000"/>
                        <a:lumOff val="35000"/>
                      </a:schemeClr>
                    </a:solidFill>
                    <a:latin typeface="Arial Narrow" panose="020B0606020202030204" pitchFamily="34" charset="0"/>
                  </a:rPr>
                  <a:t>Badger</a:t>
                </a:r>
              </a:p>
            </p:txBody>
          </p:sp>
          <p:sp>
            <p:nvSpPr>
              <p:cNvPr id="30" name="TextBox 29">
                <a:extLst>
                  <a:ext uri="{FF2B5EF4-FFF2-40B4-BE49-F238E27FC236}">
                    <a16:creationId xmlns:a16="http://schemas.microsoft.com/office/drawing/2014/main" id="{21FA72D5-FCBE-34B1-CC00-BC4AE8303DC3}"/>
                  </a:ext>
                </a:extLst>
              </p:cNvPr>
              <p:cNvSpPr txBox="1"/>
              <p:nvPr/>
            </p:nvSpPr>
            <p:spPr>
              <a:xfrm>
                <a:off x="10184725" y="5873525"/>
                <a:ext cx="759998"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250</a:t>
                </a:r>
              </a:p>
            </p:txBody>
          </p:sp>
        </p:grpSp>
        <p:sp>
          <p:nvSpPr>
            <p:cNvPr id="31" name="TextBox 30">
              <a:extLst>
                <a:ext uri="{FF2B5EF4-FFF2-40B4-BE49-F238E27FC236}">
                  <a16:creationId xmlns:a16="http://schemas.microsoft.com/office/drawing/2014/main" id="{C890F7AE-B929-3566-933A-B6E8EB76F739}"/>
                </a:ext>
              </a:extLst>
            </p:cNvPr>
            <p:cNvSpPr txBox="1"/>
            <p:nvPr/>
          </p:nvSpPr>
          <p:spPr>
            <a:xfrm>
              <a:off x="5137341" y="6221034"/>
              <a:ext cx="2091983" cy="369332"/>
            </a:xfrm>
            <a:prstGeom prst="rect">
              <a:avLst/>
            </a:prstGeom>
            <a:noFill/>
          </p:spPr>
          <p:txBody>
            <a:bodyPr wrap="none" rtlCol="0">
              <a:spAutoFit/>
            </a:bodyPr>
            <a:lstStyle/>
            <a:p>
              <a:r>
                <a:rPr lang="en-US" b="1" i="1" dirty="0">
                  <a:solidFill>
                    <a:schemeClr val="tx1">
                      <a:lumMod val="65000"/>
                      <a:lumOff val="35000"/>
                    </a:schemeClr>
                  </a:solidFill>
                  <a:latin typeface="Arial Narrow" panose="020B0606020202030204" pitchFamily="34" charset="0"/>
                </a:rPr>
                <a:t>Home Range (acres)</a:t>
              </a:r>
            </a:p>
          </p:txBody>
        </p:sp>
      </p:grpSp>
      <p:pic>
        <p:nvPicPr>
          <p:cNvPr id="1026" name="Picture 2" descr="Deer mouse (Peromyscus maniculatus) | U.S. Geological Survey">
            <a:extLst>
              <a:ext uri="{FF2B5EF4-FFF2-40B4-BE49-F238E27FC236}">
                <a16:creationId xmlns:a16="http://schemas.microsoft.com/office/drawing/2014/main" id="{85883779-C03C-2BEA-F5DC-6FB01A147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67" y="4104525"/>
            <a:ext cx="2158397" cy="1435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Killdeer | U.S. Geological Survey">
            <a:extLst>
              <a:ext uri="{FF2B5EF4-FFF2-40B4-BE49-F238E27FC236}">
                <a16:creationId xmlns:a16="http://schemas.microsoft.com/office/drawing/2014/main" id="{4FD6069A-51DE-D990-9A19-20FB57141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993" y="4104525"/>
            <a:ext cx="2159061" cy="1435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Badger Morphology | U.S. Geological Survey">
            <a:extLst>
              <a:ext uri="{FF2B5EF4-FFF2-40B4-BE49-F238E27FC236}">
                <a16:creationId xmlns:a16="http://schemas.microsoft.com/office/drawing/2014/main" id="{6D656B27-9789-CA41-BFCB-7DDA5F903B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49" b="7393"/>
          <a:stretch/>
        </p:blipFill>
        <p:spPr bwMode="auto">
          <a:xfrm>
            <a:off x="9339630" y="4123209"/>
            <a:ext cx="2453540" cy="1435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Pacific pocket mouse | U.S. Geological Survey">
            <a:extLst>
              <a:ext uri="{FF2B5EF4-FFF2-40B4-BE49-F238E27FC236}">
                <a16:creationId xmlns:a16="http://schemas.microsoft.com/office/drawing/2014/main" id="{88B5D672-4B81-C5CA-CAB0-8B3955B7AC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545235" y="4113689"/>
            <a:ext cx="2122209" cy="1435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52281C-9805-9FC0-FB10-FE322D7EDEB3}"/>
              </a:ext>
            </a:extLst>
          </p:cNvPr>
          <p:cNvSpPr txBox="1"/>
          <p:nvPr/>
        </p:nvSpPr>
        <p:spPr>
          <a:xfrm>
            <a:off x="586484" y="5520662"/>
            <a:ext cx="1122111"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(USGS 2023)</a:t>
            </a:r>
          </a:p>
        </p:txBody>
      </p:sp>
      <p:sp>
        <p:nvSpPr>
          <p:cNvPr id="5" name="TextBox 4">
            <a:extLst>
              <a:ext uri="{FF2B5EF4-FFF2-40B4-BE49-F238E27FC236}">
                <a16:creationId xmlns:a16="http://schemas.microsoft.com/office/drawing/2014/main" id="{8258829F-7877-0FD3-30B6-7316A823A02C}"/>
              </a:ext>
            </a:extLst>
          </p:cNvPr>
          <p:cNvSpPr txBox="1"/>
          <p:nvPr/>
        </p:nvSpPr>
        <p:spPr>
          <a:xfrm>
            <a:off x="3484228" y="5529826"/>
            <a:ext cx="1122111"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(USGS 2023)</a:t>
            </a:r>
          </a:p>
        </p:txBody>
      </p:sp>
      <p:sp>
        <p:nvSpPr>
          <p:cNvPr id="6" name="TextBox 5">
            <a:extLst>
              <a:ext uri="{FF2B5EF4-FFF2-40B4-BE49-F238E27FC236}">
                <a16:creationId xmlns:a16="http://schemas.microsoft.com/office/drawing/2014/main" id="{4E888327-B9F4-EC9C-631C-670EA4462C4F}"/>
              </a:ext>
            </a:extLst>
          </p:cNvPr>
          <p:cNvSpPr txBox="1"/>
          <p:nvPr/>
        </p:nvSpPr>
        <p:spPr>
          <a:xfrm>
            <a:off x="6621889" y="5540499"/>
            <a:ext cx="1122111"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(USGS 2023)</a:t>
            </a:r>
          </a:p>
        </p:txBody>
      </p:sp>
      <p:sp>
        <p:nvSpPr>
          <p:cNvPr id="7" name="TextBox 6">
            <a:extLst>
              <a:ext uri="{FF2B5EF4-FFF2-40B4-BE49-F238E27FC236}">
                <a16:creationId xmlns:a16="http://schemas.microsoft.com/office/drawing/2014/main" id="{F40E3F52-2D69-0CED-E286-D66561ABAB05}"/>
              </a:ext>
            </a:extLst>
          </p:cNvPr>
          <p:cNvSpPr txBox="1"/>
          <p:nvPr/>
        </p:nvSpPr>
        <p:spPr>
          <a:xfrm>
            <a:off x="9284547" y="5548505"/>
            <a:ext cx="1122111"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(USGS 2023)</a:t>
            </a:r>
          </a:p>
        </p:txBody>
      </p:sp>
    </p:spTree>
    <p:extLst>
      <p:ext uri="{BB962C8B-B14F-4D97-AF65-F5344CB8AC3E}">
        <p14:creationId xmlns:p14="http://schemas.microsoft.com/office/powerpoint/2010/main" val="3871727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33DAE16-6998-84F8-1AE3-EF62449C50F2}"/>
              </a:ext>
            </a:extLst>
          </p:cNvPr>
          <p:cNvSpPr>
            <a:spLocks noGrp="1"/>
          </p:cNvSpPr>
          <p:nvPr>
            <p:ph idx="1"/>
          </p:nvPr>
        </p:nvSpPr>
        <p:spPr>
          <a:xfrm>
            <a:off x="838200" y="1451594"/>
            <a:ext cx="9579015" cy="4351338"/>
          </a:xfrm>
        </p:spPr>
        <p:txBody>
          <a:bodyPr vert="horz" lIns="91440" tIns="45720" rIns="91440" bIns="45720" rtlCol="0" anchor="t">
            <a:normAutofit/>
          </a:bodyPr>
          <a:lstStyle/>
          <a:p>
            <a:r>
              <a:rPr lang="en-US" sz="2400" dirty="0">
                <a:latin typeface="Arial"/>
                <a:cs typeface="Arial"/>
              </a:rPr>
              <a:t>Create COC concentration map in GIS: import COC concentration and spatial data into ArcMap and interpolate concentrations between sample points</a:t>
            </a:r>
          </a:p>
          <a:p>
            <a:r>
              <a:rPr lang="en-US" sz="2400" dirty="0">
                <a:latin typeface="Arial"/>
                <a:cs typeface="Arial"/>
              </a:rPr>
              <a:t>Perform geospatial analysis: incrementally move a circle the size of the home range (window) across map and calculate a SWAC within each window</a:t>
            </a:r>
          </a:p>
        </p:txBody>
      </p:sp>
      <p:sp>
        <p:nvSpPr>
          <p:cNvPr id="2" name="Text Placeholder 1">
            <a:extLst>
              <a:ext uri="{FF2B5EF4-FFF2-40B4-BE49-F238E27FC236}">
                <a16:creationId xmlns:a16="http://schemas.microsoft.com/office/drawing/2014/main" id="{A53EAFA5-08A8-D2D6-CA0C-5CFD18A37AC1}"/>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BE6BF6CC-8C53-6941-8CD8-48EDA6CB5387}"/>
              </a:ext>
            </a:extLst>
          </p:cNvPr>
          <p:cNvSpPr>
            <a:spLocks noGrp="1"/>
          </p:cNvSpPr>
          <p:nvPr>
            <p:ph type="title"/>
          </p:nvPr>
        </p:nvSpPr>
        <p:spPr/>
        <p:txBody>
          <a:bodyPr/>
          <a:lstStyle/>
          <a:p>
            <a:r>
              <a:rPr lang="en-US" dirty="0"/>
              <a:t>Moving Windows Procedure</a:t>
            </a:r>
          </a:p>
        </p:txBody>
      </p:sp>
      <p:pic>
        <p:nvPicPr>
          <p:cNvPr id="12" name="Content Placeholder 17">
            <a:extLst>
              <a:ext uri="{FF2B5EF4-FFF2-40B4-BE49-F238E27FC236}">
                <a16:creationId xmlns:a16="http://schemas.microsoft.com/office/drawing/2014/main" id="{A340C6BA-8978-877F-D853-1F92CD0CBCA2}"/>
              </a:ext>
            </a:extLst>
          </p:cNvPr>
          <p:cNvPicPr>
            <a:picLocks noChangeAspect="1"/>
          </p:cNvPicPr>
          <p:nvPr/>
        </p:nvPicPr>
        <p:blipFill rotWithShape="1">
          <a:blip r:embed="rId3">
            <a:extLst>
              <a:ext uri="{28A0092B-C50C-407E-A947-70E740481C1C}">
                <a14:useLocalDpi xmlns:a14="http://schemas.microsoft.com/office/drawing/2010/main" val="0"/>
              </a:ext>
            </a:extLst>
          </a:blip>
          <a:srcRect t="13611" b="14960"/>
          <a:stretch/>
        </p:blipFill>
        <p:spPr>
          <a:xfrm>
            <a:off x="2784348" y="4135450"/>
            <a:ext cx="6621780" cy="2129695"/>
          </a:xfrm>
          <a:prstGeom prst="rect">
            <a:avLst/>
          </a:prstGeom>
          <a:ln>
            <a:noFill/>
          </a:ln>
        </p:spPr>
      </p:pic>
      <p:sp>
        <p:nvSpPr>
          <p:cNvPr id="104" name="Oval 103">
            <a:extLst>
              <a:ext uri="{FF2B5EF4-FFF2-40B4-BE49-F238E27FC236}">
                <a16:creationId xmlns:a16="http://schemas.microsoft.com/office/drawing/2014/main" id="{12BFC075-5E66-EC51-7D03-E1907A787864}"/>
              </a:ext>
            </a:extLst>
          </p:cNvPr>
          <p:cNvSpPr/>
          <p:nvPr/>
        </p:nvSpPr>
        <p:spPr>
          <a:xfrm>
            <a:off x="2581434" y="3954534"/>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5" name="Oval 104">
            <a:extLst>
              <a:ext uri="{FF2B5EF4-FFF2-40B4-BE49-F238E27FC236}">
                <a16:creationId xmlns:a16="http://schemas.microsoft.com/office/drawing/2014/main" id="{A8EB8AA8-3632-F0F7-2FC0-945DAC7DEE7F}"/>
              </a:ext>
            </a:extLst>
          </p:cNvPr>
          <p:cNvSpPr/>
          <p:nvPr/>
        </p:nvSpPr>
        <p:spPr>
          <a:xfrm>
            <a:off x="2844250" y="3950236"/>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6" name="Oval 105">
            <a:extLst>
              <a:ext uri="{FF2B5EF4-FFF2-40B4-BE49-F238E27FC236}">
                <a16:creationId xmlns:a16="http://schemas.microsoft.com/office/drawing/2014/main" id="{5A4C4831-209B-F997-E40C-B007A8480B51}"/>
              </a:ext>
            </a:extLst>
          </p:cNvPr>
          <p:cNvSpPr/>
          <p:nvPr/>
        </p:nvSpPr>
        <p:spPr>
          <a:xfrm>
            <a:off x="3107065" y="3945934"/>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065DDA77-5A61-A478-E19C-4BF6AF596515}"/>
              </a:ext>
            </a:extLst>
          </p:cNvPr>
          <p:cNvGrpSpPr/>
          <p:nvPr/>
        </p:nvGrpSpPr>
        <p:grpSpPr>
          <a:xfrm>
            <a:off x="2671288" y="3864254"/>
            <a:ext cx="5574438" cy="1572625"/>
            <a:chOff x="2671288" y="3864254"/>
            <a:chExt cx="5574438" cy="1572625"/>
          </a:xfrm>
        </p:grpSpPr>
        <p:sp>
          <p:nvSpPr>
            <p:cNvPr id="108" name="Oval 107">
              <a:extLst>
                <a:ext uri="{FF2B5EF4-FFF2-40B4-BE49-F238E27FC236}">
                  <a16:creationId xmlns:a16="http://schemas.microsoft.com/office/drawing/2014/main" id="{91C3167B-FBC4-9D91-57A4-AF9CD26B520E}"/>
                </a:ext>
              </a:extLst>
            </p:cNvPr>
            <p:cNvSpPr/>
            <p:nvPr/>
          </p:nvSpPr>
          <p:spPr>
            <a:xfrm>
              <a:off x="3632697" y="3941631"/>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6" name="Oval 115">
              <a:extLst>
                <a:ext uri="{FF2B5EF4-FFF2-40B4-BE49-F238E27FC236}">
                  <a16:creationId xmlns:a16="http://schemas.microsoft.com/office/drawing/2014/main" id="{DF605B6E-89F2-FDAB-CB1E-87CFB2D7DEFA}"/>
                </a:ext>
              </a:extLst>
            </p:cNvPr>
            <p:cNvSpPr/>
            <p:nvPr/>
          </p:nvSpPr>
          <p:spPr>
            <a:xfrm>
              <a:off x="5714853" y="3881465"/>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7491F1AD-254D-F0CF-4ED7-A500778F19F2}"/>
                </a:ext>
              </a:extLst>
            </p:cNvPr>
            <p:cNvGrpSpPr/>
            <p:nvPr/>
          </p:nvGrpSpPr>
          <p:grpSpPr>
            <a:xfrm>
              <a:off x="2858491" y="4168977"/>
              <a:ext cx="5082433" cy="941292"/>
              <a:chOff x="2345251" y="1676379"/>
              <a:chExt cx="2910385" cy="428316"/>
            </a:xfrm>
          </p:grpSpPr>
          <p:sp>
            <p:nvSpPr>
              <p:cNvPr id="53" name="Oval 52">
                <a:extLst>
                  <a:ext uri="{FF2B5EF4-FFF2-40B4-BE49-F238E27FC236}">
                    <a16:creationId xmlns:a16="http://schemas.microsoft.com/office/drawing/2014/main" id="{AF2E51C0-720D-9483-7B95-33FE89BBB7EB}"/>
                  </a:ext>
                </a:extLst>
              </p:cNvPr>
              <p:cNvSpPr/>
              <p:nvPr/>
            </p:nvSpPr>
            <p:spPr>
              <a:xfrm>
                <a:off x="2345251" y="1727198"/>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4" name="Oval 53">
                <a:extLst>
                  <a:ext uri="{FF2B5EF4-FFF2-40B4-BE49-F238E27FC236}">
                    <a16:creationId xmlns:a16="http://schemas.microsoft.com/office/drawing/2014/main" id="{E36F8B4D-EE7B-38AC-8F77-EA8E16B8EC92}"/>
                  </a:ext>
                </a:extLst>
              </p:cNvPr>
              <p:cNvSpPr/>
              <p:nvPr/>
            </p:nvSpPr>
            <p:spPr>
              <a:xfrm>
                <a:off x="2501279" y="17247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Oval 54">
                <a:extLst>
                  <a:ext uri="{FF2B5EF4-FFF2-40B4-BE49-F238E27FC236}">
                    <a16:creationId xmlns:a16="http://schemas.microsoft.com/office/drawing/2014/main" id="{60819616-418F-2871-CE81-D4842633BF6F}"/>
                  </a:ext>
                </a:extLst>
              </p:cNvPr>
              <p:cNvSpPr/>
              <p:nvPr/>
            </p:nvSpPr>
            <p:spPr>
              <a:xfrm>
                <a:off x="2657307" y="172235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6" name="Oval 55">
                <a:extLst>
                  <a:ext uri="{FF2B5EF4-FFF2-40B4-BE49-F238E27FC236}">
                    <a16:creationId xmlns:a16="http://schemas.microsoft.com/office/drawing/2014/main" id="{0EE81C13-D79A-2AE1-B0A7-7C6F6382A36A}"/>
                  </a:ext>
                </a:extLst>
              </p:cNvPr>
              <p:cNvSpPr/>
              <p:nvPr/>
            </p:nvSpPr>
            <p:spPr>
              <a:xfrm>
                <a:off x="2813335" y="171509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7" name="Oval 56">
                <a:extLst>
                  <a:ext uri="{FF2B5EF4-FFF2-40B4-BE49-F238E27FC236}">
                    <a16:creationId xmlns:a16="http://schemas.microsoft.com/office/drawing/2014/main" id="{A6D68AA9-A678-AC5F-D240-8019FA61FBCB}"/>
                  </a:ext>
                </a:extLst>
              </p:cNvPr>
              <p:cNvSpPr/>
              <p:nvPr/>
            </p:nvSpPr>
            <p:spPr>
              <a:xfrm>
                <a:off x="2969363" y="171993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8" name="Oval 57">
                <a:extLst>
                  <a:ext uri="{FF2B5EF4-FFF2-40B4-BE49-F238E27FC236}">
                    <a16:creationId xmlns:a16="http://schemas.microsoft.com/office/drawing/2014/main" id="{60815C42-5E5A-C4D0-57F2-7DB26E83F08A}"/>
                  </a:ext>
                </a:extLst>
              </p:cNvPr>
              <p:cNvSpPr/>
              <p:nvPr/>
            </p:nvSpPr>
            <p:spPr>
              <a:xfrm>
                <a:off x="3125391" y="171751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9" name="Oval 58">
                <a:extLst>
                  <a:ext uri="{FF2B5EF4-FFF2-40B4-BE49-F238E27FC236}">
                    <a16:creationId xmlns:a16="http://schemas.microsoft.com/office/drawing/2014/main" id="{F571E331-D28B-84FB-D2F5-5C6BAA72DB7C}"/>
                  </a:ext>
                </a:extLst>
              </p:cNvPr>
              <p:cNvSpPr/>
              <p:nvPr/>
            </p:nvSpPr>
            <p:spPr>
              <a:xfrm>
                <a:off x="3281419" y="171266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0" name="Oval 59">
                <a:extLst>
                  <a:ext uri="{FF2B5EF4-FFF2-40B4-BE49-F238E27FC236}">
                    <a16:creationId xmlns:a16="http://schemas.microsoft.com/office/drawing/2014/main" id="{6A643E84-8DF3-164B-BA24-2BCA38044DBC}"/>
                  </a:ext>
                </a:extLst>
              </p:cNvPr>
              <p:cNvSpPr/>
              <p:nvPr/>
            </p:nvSpPr>
            <p:spPr>
              <a:xfrm>
                <a:off x="3437445" y="171024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1" name="Oval 60">
                <a:extLst>
                  <a:ext uri="{FF2B5EF4-FFF2-40B4-BE49-F238E27FC236}">
                    <a16:creationId xmlns:a16="http://schemas.microsoft.com/office/drawing/2014/main" id="{BC508688-8216-AD2F-1920-A19B161F600A}"/>
                  </a:ext>
                </a:extLst>
              </p:cNvPr>
              <p:cNvSpPr/>
              <p:nvPr/>
            </p:nvSpPr>
            <p:spPr>
              <a:xfrm>
                <a:off x="3581382" y="1693330"/>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2" name="Oval 61">
                <a:extLst>
                  <a:ext uri="{FF2B5EF4-FFF2-40B4-BE49-F238E27FC236}">
                    <a16:creationId xmlns:a16="http://schemas.microsoft.com/office/drawing/2014/main" id="{32B3CB8A-E55E-3717-073D-877DAFA09D15}"/>
                  </a:ext>
                </a:extLst>
              </p:cNvPr>
              <p:cNvSpPr/>
              <p:nvPr/>
            </p:nvSpPr>
            <p:spPr>
              <a:xfrm>
                <a:off x="3737410" y="169091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3" name="Oval 62">
                <a:extLst>
                  <a:ext uri="{FF2B5EF4-FFF2-40B4-BE49-F238E27FC236}">
                    <a16:creationId xmlns:a16="http://schemas.microsoft.com/office/drawing/2014/main" id="{B8C61BA2-5965-1FA4-4727-437AB496FFF9}"/>
                  </a:ext>
                </a:extLst>
              </p:cNvPr>
              <p:cNvSpPr/>
              <p:nvPr/>
            </p:nvSpPr>
            <p:spPr>
              <a:xfrm>
                <a:off x="3893438" y="168848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4" name="Oval 63">
                <a:extLst>
                  <a:ext uri="{FF2B5EF4-FFF2-40B4-BE49-F238E27FC236}">
                    <a16:creationId xmlns:a16="http://schemas.microsoft.com/office/drawing/2014/main" id="{EF5901FC-9665-7F27-67A6-C4828CBA1106}"/>
                  </a:ext>
                </a:extLst>
              </p:cNvPr>
              <p:cNvSpPr/>
              <p:nvPr/>
            </p:nvSpPr>
            <p:spPr>
              <a:xfrm>
                <a:off x="4049466" y="168122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5" name="Oval 64">
                <a:extLst>
                  <a:ext uri="{FF2B5EF4-FFF2-40B4-BE49-F238E27FC236}">
                    <a16:creationId xmlns:a16="http://schemas.microsoft.com/office/drawing/2014/main" id="{B82923DE-FC12-464D-963F-BD811AF9DB7C}"/>
                  </a:ext>
                </a:extLst>
              </p:cNvPr>
              <p:cNvSpPr/>
              <p:nvPr/>
            </p:nvSpPr>
            <p:spPr>
              <a:xfrm>
                <a:off x="4205494" y="168606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6" name="Oval 65">
                <a:extLst>
                  <a:ext uri="{FF2B5EF4-FFF2-40B4-BE49-F238E27FC236}">
                    <a16:creationId xmlns:a16="http://schemas.microsoft.com/office/drawing/2014/main" id="{96D99AE4-913B-183A-DD74-81B5178066BC}"/>
                  </a:ext>
                </a:extLst>
              </p:cNvPr>
              <p:cNvSpPr/>
              <p:nvPr/>
            </p:nvSpPr>
            <p:spPr>
              <a:xfrm>
                <a:off x="4361522" y="168364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7" name="Oval 66">
                <a:extLst>
                  <a:ext uri="{FF2B5EF4-FFF2-40B4-BE49-F238E27FC236}">
                    <a16:creationId xmlns:a16="http://schemas.microsoft.com/office/drawing/2014/main" id="{F1D69299-A2AB-E870-CAFF-37F3B14CFA4F}"/>
                  </a:ext>
                </a:extLst>
              </p:cNvPr>
              <p:cNvSpPr/>
              <p:nvPr/>
            </p:nvSpPr>
            <p:spPr>
              <a:xfrm>
                <a:off x="4517550" y="167880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8" name="Oval 67">
                <a:extLst>
                  <a:ext uri="{FF2B5EF4-FFF2-40B4-BE49-F238E27FC236}">
                    <a16:creationId xmlns:a16="http://schemas.microsoft.com/office/drawing/2014/main" id="{E6B261A6-ECFA-EBAD-2A8C-2F9E19196AE4}"/>
                  </a:ext>
                </a:extLst>
              </p:cNvPr>
              <p:cNvSpPr/>
              <p:nvPr/>
            </p:nvSpPr>
            <p:spPr>
              <a:xfrm>
                <a:off x="4673576" y="16763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9" name="Oval 68">
                <a:extLst>
                  <a:ext uri="{FF2B5EF4-FFF2-40B4-BE49-F238E27FC236}">
                    <a16:creationId xmlns:a16="http://schemas.microsoft.com/office/drawing/2014/main" id="{4E2E7650-C9CC-5387-73B9-CE37438F2F3C}"/>
                  </a:ext>
                </a:extLst>
              </p:cNvPr>
              <p:cNvSpPr/>
              <p:nvPr/>
            </p:nvSpPr>
            <p:spPr>
              <a:xfrm>
                <a:off x="4825980" y="167639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7" name="Oval 106">
              <a:extLst>
                <a:ext uri="{FF2B5EF4-FFF2-40B4-BE49-F238E27FC236}">
                  <a16:creationId xmlns:a16="http://schemas.microsoft.com/office/drawing/2014/main" id="{D69E2002-5BF4-B837-9909-28FECC19A8C3}"/>
                </a:ext>
              </a:extLst>
            </p:cNvPr>
            <p:cNvSpPr/>
            <p:nvPr/>
          </p:nvSpPr>
          <p:spPr>
            <a:xfrm>
              <a:off x="3369881" y="3933026"/>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9" name="Oval 108">
              <a:extLst>
                <a:ext uri="{FF2B5EF4-FFF2-40B4-BE49-F238E27FC236}">
                  <a16:creationId xmlns:a16="http://schemas.microsoft.com/office/drawing/2014/main" id="{19FA489A-D827-F9FB-0477-2494832A1A9C}"/>
                </a:ext>
              </a:extLst>
            </p:cNvPr>
            <p:cNvSpPr/>
            <p:nvPr/>
          </p:nvSpPr>
          <p:spPr>
            <a:xfrm>
              <a:off x="3895513" y="3937328"/>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0" name="Oval 109">
              <a:extLst>
                <a:ext uri="{FF2B5EF4-FFF2-40B4-BE49-F238E27FC236}">
                  <a16:creationId xmlns:a16="http://schemas.microsoft.com/office/drawing/2014/main" id="{3EC4CA51-64EE-E8C7-1A86-3C93D8140E4D}"/>
                </a:ext>
              </a:extLst>
            </p:cNvPr>
            <p:cNvSpPr/>
            <p:nvPr/>
          </p:nvSpPr>
          <p:spPr>
            <a:xfrm>
              <a:off x="4158328" y="3928723"/>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1" name="Oval 110">
              <a:extLst>
                <a:ext uri="{FF2B5EF4-FFF2-40B4-BE49-F238E27FC236}">
                  <a16:creationId xmlns:a16="http://schemas.microsoft.com/office/drawing/2014/main" id="{4BE394CD-2754-FB3B-62E3-A61202E309FE}"/>
                </a:ext>
              </a:extLst>
            </p:cNvPr>
            <p:cNvSpPr/>
            <p:nvPr/>
          </p:nvSpPr>
          <p:spPr>
            <a:xfrm>
              <a:off x="4421141" y="3924420"/>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2" name="Oval 111">
              <a:extLst>
                <a:ext uri="{FF2B5EF4-FFF2-40B4-BE49-F238E27FC236}">
                  <a16:creationId xmlns:a16="http://schemas.microsoft.com/office/drawing/2014/main" id="{E79F4F8B-F3F9-0030-656B-C41DBC4568BE}"/>
                </a:ext>
              </a:extLst>
            </p:cNvPr>
            <p:cNvSpPr/>
            <p:nvPr/>
          </p:nvSpPr>
          <p:spPr>
            <a:xfrm>
              <a:off x="4663590" y="3894367"/>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3" name="Oval 112">
              <a:extLst>
                <a:ext uri="{FF2B5EF4-FFF2-40B4-BE49-F238E27FC236}">
                  <a16:creationId xmlns:a16="http://schemas.microsoft.com/office/drawing/2014/main" id="{5AA39418-C6A6-6F2E-42EF-0901D62EFA8C}"/>
                </a:ext>
              </a:extLst>
            </p:cNvPr>
            <p:cNvSpPr/>
            <p:nvPr/>
          </p:nvSpPr>
          <p:spPr>
            <a:xfrm>
              <a:off x="4926406" y="3890070"/>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4" name="Oval 113">
              <a:extLst>
                <a:ext uri="{FF2B5EF4-FFF2-40B4-BE49-F238E27FC236}">
                  <a16:creationId xmlns:a16="http://schemas.microsoft.com/office/drawing/2014/main" id="{AAADDEA2-0FAD-E4C3-95B8-EB1FA5013BC5}"/>
                </a:ext>
              </a:extLst>
            </p:cNvPr>
            <p:cNvSpPr/>
            <p:nvPr/>
          </p:nvSpPr>
          <p:spPr>
            <a:xfrm>
              <a:off x="5189222" y="3885767"/>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5" name="Oval 114">
              <a:extLst>
                <a:ext uri="{FF2B5EF4-FFF2-40B4-BE49-F238E27FC236}">
                  <a16:creationId xmlns:a16="http://schemas.microsoft.com/office/drawing/2014/main" id="{DE9B3567-E058-E4D5-E9CC-3485591EC864}"/>
                </a:ext>
              </a:extLst>
            </p:cNvPr>
            <p:cNvSpPr/>
            <p:nvPr/>
          </p:nvSpPr>
          <p:spPr>
            <a:xfrm>
              <a:off x="5452037" y="3872859"/>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7" name="Oval 116">
              <a:extLst>
                <a:ext uri="{FF2B5EF4-FFF2-40B4-BE49-F238E27FC236}">
                  <a16:creationId xmlns:a16="http://schemas.microsoft.com/office/drawing/2014/main" id="{F2F7409F-2695-C557-712E-331229E50B7B}"/>
                </a:ext>
              </a:extLst>
            </p:cNvPr>
            <p:cNvSpPr/>
            <p:nvPr/>
          </p:nvSpPr>
          <p:spPr>
            <a:xfrm>
              <a:off x="5977669" y="3877162"/>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8" name="Oval 117">
              <a:extLst>
                <a:ext uri="{FF2B5EF4-FFF2-40B4-BE49-F238E27FC236}">
                  <a16:creationId xmlns:a16="http://schemas.microsoft.com/office/drawing/2014/main" id="{F06E4305-1726-F11F-8DBE-80F631D6B297}"/>
                </a:ext>
              </a:extLst>
            </p:cNvPr>
            <p:cNvSpPr/>
            <p:nvPr/>
          </p:nvSpPr>
          <p:spPr>
            <a:xfrm>
              <a:off x="6240485" y="3868557"/>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9" name="Oval 118">
              <a:extLst>
                <a:ext uri="{FF2B5EF4-FFF2-40B4-BE49-F238E27FC236}">
                  <a16:creationId xmlns:a16="http://schemas.microsoft.com/office/drawing/2014/main" id="{A4E9347E-3C6A-4A34-6497-ABA4615E576D}"/>
                </a:ext>
              </a:extLst>
            </p:cNvPr>
            <p:cNvSpPr/>
            <p:nvPr/>
          </p:nvSpPr>
          <p:spPr>
            <a:xfrm>
              <a:off x="6503297" y="3864254"/>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0" name="Oval 119">
              <a:extLst>
                <a:ext uri="{FF2B5EF4-FFF2-40B4-BE49-F238E27FC236}">
                  <a16:creationId xmlns:a16="http://schemas.microsoft.com/office/drawing/2014/main" id="{2866F6DD-3E96-815A-2D6B-A3ECB2F84608}"/>
                </a:ext>
              </a:extLst>
            </p:cNvPr>
            <p:cNvSpPr/>
            <p:nvPr/>
          </p:nvSpPr>
          <p:spPr>
            <a:xfrm>
              <a:off x="6760008" y="3864282"/>
              <a:ext cx="723719" cy="67062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775F9038-625D-7478-407C-C04D1F2198CB}"/>
                </a:ext>
              </a:extLst>
            </p:cNvPr>
            <p:cNvGrpSpPr/>
            <p:nvPr/>
          </p:nvGrpSpPr>
          <p:grpSpPr>
            <a:xfrm>
              <a:off x="2671288" y="4024945"/>
              <a:ext cx="4964833" cy="770610"/>
              <a:chOff x="2345251" y="1676379"/>
              <a:chExt cx="2910385" cy="428316"/>
            </a:xfrm>
          </p:grpSpPr>
          <p:sp>
            <p:nvSpPr>
              <p:cNvPr id="87" name="Oval 86">
                <a:extLst>
                  <a:ext uri="{FF2B5EF4-FFF2-40B4-BE49-F238E27FC236}">
                    <a16:creationId xmlns:a16="http://schemas.microsoft.com/office/drawing/2014/main" id="{F828F490-64EC-22DB-21E0-092D5366423D}"/>
                  </a:ext>
                </a:extLst>
              </p:cNvPr>
              <p:cNvSpPr/>
              <p:nvPr/>
            </p:nvSpPr>
            <p:spPr>
              <a:xfrm>
                <a:off x="2345251" y="1727198"/>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8" name="Oval 87">
                <a:extLst>
                  <a:ext uri="{FF2B5EF4-FFF2-40B4-BE49-F238E27FC236}">
                    <a16:creationId xmlns:a16="http://schemas.microsoft.com/office/drawing/2014/main" id="{7B33E50F-4B14-ADCF-A382-64B104A6524B}"/>
                  </a:ext>
                </a:extLst>
              </p:cNvPr>
              <p:cNvSpPr/>
              <p:nvPr/>
            </p:nvSpPr>
            <p:spPr>
              <a:xfrm>
                <a:off x="2501279" y="17247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9" name="Oval 88">
                <a:extLst>
                  <a:ext uri="{FF2B5EF4-FFF2-40B4-BE49-F238E27FC236}">
                    <a16:creationId xmlns:a16="http://schemas.microsoft.com/office/drawing/2014/main" id="{2E198B16-9523-15F9-1F0A-8D7DA6A386DE}"/>
                  </a:ext>
                </a:extLst>
              </p:cNvPr>
              <p:cNvSpPr/>
              <p:nvPr/>
            </p:nvSpPr>
            <p:spPr>
              <a:xfrm>
                <a:off x="2657307" y="172235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0" name="Oval 89">
                <a:extLst>
                  <a:ext uri="{FF2B5EF4-FFF2-40B4-BE49-F238E27FC236}">
                    <a16:creationId xmlns:a16="http://schemas.microsoft.com/office/drawing/2014/main" id="{E2251A2F-5858-E4BF-99BC-97DD246AF8F8}"/>
                  </a:ext>
                </a:extLst>
              </p:cNvPr>
              <p:cNvSpPr/>
              <p:nvPr/>
            </p:nvSpPr>
            <p:spPr>
              <a:xfrm>
                <a:off x="2813335" y="171509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1" name="Oval 90">
                <a:extLst>
                  <a:ext uri="{FF2B5EF4-FFF2-40B4-BE49-F238E27FC236}">
                    <a16:creationId xmlns:a16="http://schemas.microsoft.com/office/drawing/2014/main" id="{7ADE57BC-832D-AA83-0A63-833C68332F65}"/>
                  </a:ext>
                </a:extLst>
              </p:cNvPr>
              <p:cNvSpPr/>
              <p:nvPr/>
            </p:nvSpPr>
            <p:spPr>
              <a:xfrm>
                <a:off x="2969363" y="171993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2" name="Oval 91">
                <a:extLst>
                  <a:ext uri="{FF2B5EF4-FFF2-40B4-BE49-F238E27FC236}">
                    <a16:creationId xmlns:a16="http://schemas.microsoft.com/office/drawing/2014/main" id="{46081613-975D-A3F4-719A-8CFE784404D7}"/>
                  </a:ext>
                </a:extLst>
              </p:cNvPr>
              <p:cNvSpPr/>
              <p:nvPr/>
            </p:nvSpPr>
            <p:spPr>
              <a:xfrm>
                <a:off x="3125391" y="171751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3" name="Oval 92">
                <a:extLst>
                  <a:ext uri="{FF2B5EF4-FFF2-40B4-BE49-F238E27FC236}">
                    <a16:creationId xmlns:a16="http://schemas.microsoft.com/office/drawing/2014/main" id="{6DC58B32-1905-677A-5F51-F559A2DDCCA0}"/>
                  </a:ext>
                </a:extLst>
              </p:cNvPr>
              <p:cNvSpPr/>
              <p:nvPr/>
            </p:nvSpPr>
            <p:spPr>
              <a:xfrm>
                <a:off x="3281419" y="171266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4" name="Oval 93">
                <a:extLst>
                  <a:ext uri="{FF2B5EF4-FFF2-40B4-BE49-F238E27FC236}">
                    <a16:creationId xmlns:a16="http://schemas.microsoft.com/office/drawing/2014/main" id="{BF5C0368-1898-43FD-3A7C-19AC412F0D11}"/>
                  </a:ext>
                </a:extLst>
              </p:cNvPr>
              <p:cNvSpPr/>
              <p:nvPr/>
            </p:nvSpPr>
            <p:spPr>
              <a:xfrm>
                <a:off x="3437445" y="171024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5" name="Oval 94">
                <a:extLst>
                  <a:ext uri="{FF2B5EF4-FFF2-40B4-BE49-F238E27FC236}">
                    <a16:creationId xmlns:a16="http://schemas.microsoft.com/office/drawing/2014/main" id="{D9D837FE-6AD4-736F-532B-04C0ACBAE45F}"/>
                  </a:ext>
                </a:extLst>
              </p:cNvPr>
              <p:cNvSpPr/>
              <p:nvPr/>
            </p:nvSpPr>
            <p:spPr>
              <a:xfrm>
                <a:off x="3581382" y="1693330"/>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6" name="Oval 95">
                <a:extLst>
                  <a:ext uri="{FF2B5EF4-FFF2-40B4-BE49-F238E27FC236}">
                    <a16:creationId xmlns:a16="http://schemas.microsoft.com/office/drawing/2014/main" id="{04B756FF-DF75-7D6D-5E89-6CC4865228B3}"/>
                  </a:ext>
                </a:extLst>
              </p:cNvPr>
              <p:cNvSpPr/>
              <p:nvPr/>
            </p:nvSpPr>
            <p:spPr>
              <a:xfrm>
                <a:off x="3737410" y="169091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7" name="Oval 96">
                <a:extLst>
                  <a:ext uri="{FF2B5EF4-FFF2-40B4-BE49-F238E27FC236}">
                    <a16:creationId xmlns:a16="http://schemas.microsoft.com/office/drawing/2014/main" id="{12E652D3-873A-6668-7B99-D16B671A7B2E}"/>
                  </a:ext>
                </a:extLst>
              </p:cNvPr>
              <p:cNvSpPr/>
              <p:nvPr/>
            </p:nvSpPr>
            <p:spPr>
              <a:xfrm>
                <a:off x="3893438" y="168848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8" name="Oval 97">
                <a:extLst>
                  <a:ext uri="{FF2B5EF4-FFF2-40B4-BE49-F238E27FC236}">
                    <a16:creationId xmlns:a16="http://schemas.microsoft.com/office/drawing/2014/main" id="{7BCE5240-C1E9-C942-868D-BF21B6D050C1}"/>
                  </a:ext>
                </a:extLst>
              </p:cNvPr>
              <p:cNvSpPr/>
              <p:nvPr/>
            </p:nvSpPr>
            <p:spPr>
              <a:xfrm>
                <a:off x="4049466" y="168122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9" name="Oval 98">
                <a:extLst>
                  <a:ext uri="{FF2B5EF4-FFF2-40B4-BE49-F238E27FC236}">
                    <a16:creationId xmlns:a16="http://schemas.microsoft.com/office/drawing/2014/main" id="{295C694D-5EAC-0DE1-05BF-18D1E40F0C2C}"/>
                  </a:ext>
                </a:extLst>
              </p:cNvPr>
              <p:cNvSpPr/>
              <p:nvPr/>
            </p:nvSpPr>
            <p:spPr>
              <a:xfrm>
                <a:off x="4205494" y="168606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0" name="Oval 99">
                <a:extLst>
                  <a:ext uri="{FF2B5EF4-FFF2-40B4-BE49-F238E27FC236}">
                    <a16:creationId xmlns:a16="http://schemas.microsoft.com/office/drawing/2014/main" id="{1334A87C-93C3-E222-E052-616CF79B9049}"/>
                  </a:ext>
                </a:extLst>
              </p:cNvPr>
              <p:cNvSpPr/>
              <p:nvPr/>
            </p:nvSpPr>
            <p:spPr>
              <a:xfrm>
                <a:off x="4361522" y="168364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1" name="Oval 100">
                <a:extLst>
                  <a:ext uri="{FF2B5EF4-FFF2-40B4-BE49-F238E27FC236}">
                    <a16:creationId xmlns:a16="http://schemas.microsoft.com/office/drawing/2014/main" id="{A995EDDC-8632-881F-5FD9-2A179987427B}"/>
                  </a:ext>
                </a:extLst>
              </p:cNvPr>
              <p:cNvSpPr/>
              <p:nvPr/>
            </p:nvSpPr>
            <p:spPr>
              <a:xfrm>
                <a:off x="4517550" y="167880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2" name="Oval 101">
                <a:extLst>
                  <a:ext uri="{FF2B5EF4-FFF2-40B4-BE49-F238E27FC236}">
                    <a16:creationId xmlns:a16="http://schemas.microsoft.com/office/drawing/2014/main" id="{E878489D-F9F0-5AFF-D7AF-167EBF26204A}"/>
                  </a:ext>
                </a:extLst>
              </p:cNvPr>
              <p:cNvSpPr/>
              <p:nvPr/>
            </p:nvSpPr>
            <p:spPr>
              <a:xfrm>
                <a:off x="4673576" y="16763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3" name="Oval 102">
                <a:extLst>
                  <a:ext uri="{FF2B5EF4-FFF2-40B4-BE49-F238E27FC236}">
                    <a16:creationId xmlns:a16="http://schemas.microsoft.com/office/drawing/2014/main" id="{AEFED180-B078-415F-A5A9-5F6FEF302D01}"/>
                  </a:ext>
                </a:extLst>
              </p:cNvPr>
              <p:cNvSpPr/>
              <p:nvPr/>
            </p:nvSpPr>
            <p:spPr>
              <a:xfrm>
                <a:off x="4825980" y="167639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5" name="Group 14">
              <a:extLst>
                <a:ext uri="{FF2B5EF4-FFF2-40B4-BE49-F238E27FC236}">
                  <a16:creationId xmlns:a16="http://schemas.microsoft.com/office/drawing/2014/main" id="{B996D36D-7B74-3FE8-0F87-76FBF7B3ED72}"/>
                </a:ext>
              </a:extLst>
            </p:cNvPr>
            <p:cNvGrpSpPr/>
            <p:nvPr/>
          </p:nvGrpSpPr>
          <p:grpSpPr>
            <a:xfrm>
              <a:off x="2772813" y="4220842"/>
              <a:ext cx="5015716" cy="756115"/>
              <a:chOff x="2345251" y="1676379"/>
              <a:chExt cx="2910385" cy="428316"/>
            </a:xfrm>
          </p:grpSpPr>
          <p:sp>
            <p:nvSpPr>
              <p:cNvPr id="70" name="Oval 69">
                <a:extLst>
                  <a:ext uri="{FF2B5EF4-FFF2-40B4-BE49-F238E27FC236}">
                    <a16:creationId xmlns:a16="http://schemas.microsoft.com/office/drawing/2014/main" id="{85191B14-5CAB-C241-F2C1-1F8794DA9B03}"/>
                  </a:ext>
                </a:extLst>
              </p:cNvPr>
              <p:cNvSpPr/>
              <p:nvPr/>
            </p:nvSpPr>
            <p:spPr>
              <a:xfrm>
                <a:off x="2345251" y="1727198"/>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1" name="Oval 70">
                <a:extLst>
                  <a:ext uri="{FF2B5EF4-FFF2-40B4-BE49-F238E27FC236}">
                    <a16:creationId xmlns:a16="http://schemas.microsoft.com/office/drawing/2014/main" id="{19F8D5B5-EDB2-3CF9-475B-BC189A0210BE}"/>
                  </a:ext>
                </a:extLst>
              </p:cNvPr>
              <p:cNvSpPr/>
              <p:nvPr/>
            </p:nvSpPr>
            <p:spPr>
              <a:xfrm>
                <a:off x="2501279" y="17247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2" name="Oval 71">
                <a:extLst>
                  <a:ext uri="{FF2B5EF4-FFF2-40B4-BE49-F238E27FC236}">
                    <a16:creationId xmlns:a16="http://schemas.microsoft.com/office/drawing/2014/main" id="{BAF254EC-C259-E1B9-9779-9E61AA5832B6}"/>
                  </a:ext>
                </a:extLst>
              </p:cNvPr>
              <p:cNvSpPr/>
              <p:nvPr/>
            </p:nvSpPr>
            <p:spPr>
              <a:xfrm>
                <a:off x="2657307" y="172235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3" name="Oval 72">
                <a:extLst>
                  <a:ext uri="{FF2B5EF4-FFF2-40B4-BE49-F238E27FC236}">
                    <a16:creationId xmlns:a16="http://schemas.microsoft.com/office/drawing/2014/main" id="{6595FF1F-30D5-E233-672D-96BC27883E4B}"/>
                  </a:ext>
                </a:extLst>
              </p:cNvPr>
              <p:cNvSpPr/>
              <p:nvPr/>
            </p:nvSpPr>
            <p:spPr>
              <a:xfrm>
                <a:off x="2813335" y="171509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4" name="Oval 73">
                <a:extLst>
                  <a:ext uri="{FF2B5EF4-FFF2-40B4-BE49-F238E27FC236}">
                    <a16:creationId xmlns:a16="http://schemas.microsoft.com/office/drawing/2014/main" id="{62F22583-1CDE-0DDB-16EB-27C491DB9F4D}"/>
                  </a:ext>
                </a:extLst>
              </p:cNvPr>
              <p:cNvSpPr/>
              <p:nvPr/>
            </p:nvSpPr>
            <p:spPr>
              <a:xfrm>
                <a:off x="2969363" y="171993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5" name="Oval 74">
                <a:extLst>
                  <a:ext uri="{FF2B5EF4-FFF2-40B4-BE49-F238E27FC236}">
                    <a16:creationId xmlns:a16="http://schemas.microsoft.com/office/drawing/2014/main" id="{EE16C7EF-2F56-BB86-5D82-33F3B3D60D32}"/>
                  </a:ext>
                </a:extLst>
              </p:cNvPr>
              <p:cNvSpPr/>
              <p:nvPr/>
            </p:nvSpPr>
            <p:spPr>
              <a:xfrm>
                <a:off x="3125391" y="171751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6" name="Oval 75">
                <a:extLst>
                  <a:ext uri="{FF2B5EF4-FFF2-40B4-BE49-F238E27FC236}">
                    <a16:creationId xmlns:a16="http://schemas.microsoft.com/office/drawing/2014/main" id="{8E0BD137-8186-BEC2-30C9-EDB341CE2259}"/>
                  </a:ext>
                </a:extLst>
              </p:cNvPr>
              <p:cNvSpPr/>
              <p:nvPr/>
            </p:nvSpPr>
            <p:spPr>
              <a:xfrm>
                <a:off x="3281419" y="171266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7" name="Oval 76">
                <a:extLst>
                  <a:ext uri="{FF2B5EF4-FFF2-40B4-BE49-F238E27FC236}">
                    <a16:creationId xmlns:a16="http://schemas.microsoft.com/office/drawing/2014/main" id="{B9AFE794-6EB2-1108-E164-F4E516F2252A}"/>
                  </a:ext>
                </a:extLst>
              </p:cNvPr>
              <p:cNvSpPr/>
              <p:nvPr/>
            </p:nvSpPr>
            <p:spPr>
              <a:xfrm>
                <a:off x="3437445" y="171024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8" name="Oval 77">
                <a:extLst>
                  <a:ext uri="{FF2B5EF4-FFF2-40B4-BE49-F238E27FC236}">
                    <a16:creationId xmlns:a16="http://schemas.microsoft.com/office/drawing/2014/main" id="{C641BCAF-F90E-3450-4357-6F70820AECF3}"/>
                  </a:ext>
                </a:extLst>
              </p:cNvPr>
              <p:cNvSpPr/>
              <p:nvPr/>
            </p:nvSpPr>
            <p:spPr>
              <a:xfrm>
                <a:off x="3581382" y="1693330"/>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9" name="Oval 78">
                <a:extLst>
                  <a:ext uri="{FF2B5EF4-FFF2-40B4-BE49-F238E27FC236}">
                    <a16:creationId xmlns:a16="http://schemas.microsoft.com/office/drawing/2014/main" id="{0A740255-7EC7-69D6-9FF5-5D7588EA07F9}"/>
                  </a:ext>
                </a:extLst>
              </p:cNvPr>
              <p:cNvSpPr/>
              <p:nvPr/>
            </p:nvSpPr>
            <p:spPr>
              <a:xfrm>
                <a:off x="3737410" y="169091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0" name="Oval 79">
                <a:extLst>
                  <a:ext uri="{FF2B5EF4-FFF2-40B4-BE49-F238E27FC236}">
                    <a16:creationId xmlns:a16="http://schemas.microsoft.com/office/drawing/2014/main" id="{329714AC-288F-E2DF-527F-934701823875}"/>
                  </a:ext>
                </a:extLst>
              </p:cNvPr>
              <p:cNvSpPr/>
              <p:nvPr/>
            </p:nvSpPr>
            <p:spPr>
              <a:xfrm>
                <a:off x="3893438" y="168848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1" name="Oval 80">
                <a:extLst>
                  <a:ext uri="{FF2B5EF4-FFF2-40B4-BE49-F238E27FC236}">
                    <a16:creationId xmlns:a16="http://schemas.microsoft.com/office/drawing/2014/main" id="{1BD7853C-38FD-F409-B041-2FBD9D969FC2}"/>
                  </a:ext>
                </a:extLst>
              </p:cNvPr>
              <p:cNvSpPr/>
              <p:nvPr/>
            </p:nvSpPr>
            <p:spPr>
              <a:xfrm>
                <a:off x="4049466" y="168122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2" name="Oval 81">
                <a:extLst>
                  <a:ext uri="{FF2B5EF4-FFF2-40B4-BE49-F238E27FC236}">
                    <a16:creationId xmlns:a16="http://schemas.microsoft.com/office/drawing/2014/main" id="{403D80B4-1956-1D4C-FED8-1D2E7D7C9952}"/>
                  </a:ext>
                </a:extLst>
              </p:cNvPr>
              <p:cNvSpPr/>
              <p:nvPr/>
            </p:nvSpPr>
            <p:spPr>
              <a:xfrm>
                <a:off x="4205494" y="168606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3" name="Oval 82">
                <a:extLst>
                  <a:ext uri="{FF2B5EF4-FFF2-40B4-BE49-F238E27FC236}">
                    <a16:creationId xmlns:a16="http://schemas.microsoft.com/office/drawing/2014/main" id="{4106223E-1080-FE67-01E5-EBEFB942B58C}"/>
                  </a:ext>
                </a:extLst>
              </p:cNvPr>
              <p:cNvSpPr/>
              <p:nvPr/>
            </p:nvSpPr>
            <p:spPr>
              <a:xfrm>
                <a:off x="4361522" y="168364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4" name="Oval 83">
                <a:extLst>
                  <a:ext uri="{FF2B5EF4-FFF2-40B4-BE49-F238E27FC236}">
                    <a16:creationId xmlns:a16="http://schemas.microsoft.com/office/drawing/2014/main" id="{BD201EC0-3FAD-63C8-E9E4-97500CE6790B}"/>
                  </a:ext>
                </a:extLst>
              </p:cNvPr>
              <p:cNvSpPr/>
              <p:nvPr/>
            </p:nvSpPr>
            <p:spPr>
              <a:xfrm>
                <a:off x="4517550" y="167880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5" name="Oval 84">
                <a:extLst>
                  <a:ext uri="{FF2B5EF4-FFF2-40B4-BE49-F238E27FC236}">
                    <a16:creationId xmlns:a16="http://schemas.microsoft.com/office/drawing/2014/main" id="{D1BD48C6-99BA-4E77-B5B9-913DA184DD7F}"/>
                  </a:ext>
                </a:extLst>
              </p:cNvPr>
              <p:cNvSpPr/>
              <p:nvPr/>
            </p:nvSpPr>
            <p:spPr>
              <a:xfrm>
                <a:off x="4673576" y="16763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6" name="Oval 85">
                <a:extLst>
                  <a:ext uri="{FF2B5EF4-FFF2-40B4-BE49-F238E27FC236}">
                    <a16:creationId xmlns:a16="http://schemas.microsoft.com/office/drawing/2014/main" id="{FA8FE2C2-4CEB-AD5D-BFD0-A29F7003E292}"/>
                  </a:ext>
                </a:extLst>
              </p:cNvPr>
              <p:cNvSpPr/>
              <p:nvPr/>
            </p:nvSpPr>
            <p:spPr>
              <a:xfrm>
                <a:off x="4825980" y="167639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7" name="Group 16">
              <a:extLst>
                <a:ext uri="{FF2B5EF4-FFF2-40B4-BE49-F238E27FC236}">
                  <a16:creationId xmlns:a16="http://schemas.microsoft.com/office/drawing/2014/main" id="{5D967CDC-683A-A625-B233-D3D41CC22E20}"/>
                </a:ext>
              </a:extLst>
            </p:cNvPr>
            <p:cNvGrpSpPr/>
            <p:nvPr/>
          </p:nvGrpSpPr>
          <p:grpSpPr>
            <a:xfrm>
              <a:off x="2941709" y="4461938"/>
              <a:ext cx="5151615" cy="799602"/>
              <a:chOff x="2345251" y="1676379"/>
              <a:chExt cx="2910385" cy="428316"/>
            </a:xfrm>
          </p:grpSpPr>
          <p:sp>
            <p:nvSpPr>
              <p:cNvPr id="36" name="Oval 35">
                <a:extLst>
                  <a:ext uri="{FF2B5EF4-FFF2-40B4-BE49-F238E27FC236}">
                    <a16:creationId xmlns:a16="http://schemas.microsoft.com/office/drawing/2014/main" id="{E98E5262-41A5-004A-4CCC-0C9477D708F6}"/>
                  </a:ext>
                </a:extLst>
              </p:cNvPr>
              <p:cNvSpPr/>
              <p:nvPr/>
            </p:nvSpPr>
            <p:spPr>
              <a:xfrm>
                <a:off x="2345251" y="1727198"/>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E96F70E4-24F3-B7E6-1335-1E227D6CF2C1}"/>
                  </a:ext>
                </a:extLst>
              </p:cNvPr>
              <p:cNvSpPr/>
              <p:nvPr/>
            </p:nvSpPr>
            <p:spPr>
              <a:xfrm>
                <a:off x="2501279" y="17247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8" name="Oval 37">
                <a:extLst>
                  <a:ext uri="{FF2B5EF4-FFF2-40B4-BE49-F238E27FC236}">
                    <a16:creationId xmlns:a16="http://schemas.microsoft.com/office/drawing/2014/main" id="{60B84244-BC30-127D-4CEF-44C91920F3E7}"/>
                  </a:ext>
                </a:extLst>
              </p:cNvPr>
              <p:cNvSpPr/>
              <p:nvPr/>
            </p:nvSpPr>
            <p:spPr>
              <a:xfrm>
                <a:off x="2657307" y="172235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 name="Oval 38">
                <a:extLst>
                  <a:ext uri="{FF2B5EF4-FFF2-40B4-BE49-F238E27FC236}">
                    <a16:creationId xmlns:a16="http://schemas.microsoft.com/office/drawing/2014/main" id="{C33BD98E-27CF-7121-BABE-8712B3148F23}"/>
                  </a:ext>
                </a:extLst>
              </p:cNvPr>
              <p:cNvSpPr/>
              <p:nvPr/>
            </p:nvSpPr>
            <p:spPr>
              <a:xfrm>
                <a:off x="2813335" y="171509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0" name="Oval 39">
                <a:extLst>
                  <a:ext uri="{FF2B5EF4-FFF2-40B4-BE49-F238E27FC236}">
                    <a16:creationId xmlns:a16="http://schemas.microsoft.com/office/drawing/2014/main" id="{9ABD3B4D-0220-C087-3D3E-AF7CCB12AED4}"/>
                  </a:ext>
                </a:extLst>
              </p:cNvPr>
              <p:cNvSpPr/>
              <p:nvPr/>
            </p:nvSpPr>
            <p:spPr>
              <a:xfrm>
                <a:off x="2969363" y="171993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C4DF4FB2-A394-437C-275E-B704C6C7C462}"/>
                  </a:ext>
                </a:extLst>
              </p:cNvPr>
              <p:cNvSpPr/>
              <p:nvPr/>
            </p:nvSpPr>
            <p:spPr>
              <a:xfrm>
                <a:off x="3125391" y="171751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Oval 41">
                <a:extLst>
                  <a:ext uri="{FF2B5EF4-FFF2-40B4-BE49-F238E27FC236}">
                    <a16:creationId xmlns:a16="http://schemas.microsoft.com/office/drawing/2014/main" id="{AB9388F5-8A12-A228-EF2E-56B5609094BB}"/>
                  </a:ext>
                </a:extLst>
              </p:cNvPr>
              <p:cNvSpPr/>
              <p:nvPr/>
            </p:nvSpPr>
            <p:spPr>
              <a:xfrm>
                <a:off x="3281419" y="171266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3" name="Oval 42">
                <a:extLst>
                  <a:ext uri="{FF2B5EF4-FFF2-40B4-BE49-F238E27FC236}">
                    <a16:creationId xmlns:a16="http://schemas.microsoft.com/office/drawing/2014/main" id="{196DFC3B-17BD-E310-96E8-16B9383B0B57}"/>
                  </a:ext>
                </a:extLst>
              </p:cNvPr>
              <p:cNvSpPr/>
              <p:nvPr/>
            </p:nvSpPr>
            <p:spPr>
              <a:xfrm>
                <a:off x="3437445" y="171024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4" name="Oval 43">
                <a:extLst>
                  <a:ext uri="{FF2B5EF4-FFF2-40B4-BE49-F238E27FC236}">
                    <a16:creationId xmlns:a16="http://schemas.microsoft.com/office/drawing/2014/main" id="{F0762B77-2159-D210-ED40-F8A4AB690D2C}"/>
                  </a:ext>
                </a:extLst>
              </p:cNvPr>
              <p:cNvSpPr/>
              <p:nvPr/>
            </p:nvSpPr>
            <p:spPr>
              <a:xfrm>
                <a:off x="3581382" y="1693330"/>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id="{11D6A29B-7F77-1F04-F45F-E1AD3B693AE0}"/>
                  </a:ext>
                </a:extLst>
              </p:cNvPr>
              <p:cNvSpPr/>
              <p:nvPr/>
            </p:nvSpPr>
            <p:spPr>
              <a:xfrm>
                <a:off x="3737410" y="169091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6" name="Oval 45">
                <a:extLst>
                  <a:ext uri="{FF2B5EF4-FFF2-40B4-BE49-F238E27FC236}">
                    <a16:creationId xmlns:a16="http://schemas.microsoft.com/office/drawing/2014/main" id="{ACA38DBB-D579-4238-597F-3CEEFA5A097E}"/>
                  </a:ext>
                </a:extLst>
              </p:cNvPr>
              <p:cNvSpPr/>
              <p:nvPr/>
            </p:nvSpPr>
            <p:spPr>
              <a:xfrm>
                <a:off x="3893438" y="168848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7" name="Oval 46">
                <a:extLst>
                  <a:ext uri="{FF2B5EF4-FFF2-40B4-BE49-F238E27FC236}">
                    <a16:creationId xmlns:a16="http://schemas.microsoft.com/office/drawing/2014/main" id="{C5CA7CDD-CF89-8296-4071-C8AE86BAF787}"/>
                  </a:ext>
                </a:extLst>
              </p:cNvPr>
              <p:cNvSpPr/>
              <p:nvPr/>
            </p:nvSpPr>
            <p:spPr>
              <a:xfrm>
                <a:off x="4049466" y="168122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8" name="Oval 47">
                <a:extLst>
                  <a:ext uri="{FF2B5EF4-FFF2-40B4-BE49-F238E27FC236}">
                    <a16:creationId xmlns:a16="http://schemas.microsoft.com/office/drawing/2014/main" id="{63D2344A-B711-AB8F-E2F5-CD1C2405EBA2}"/>
                  </a:ext>
                </a:extLst>
              </p:cNvPr>
              <p:cNvSpPr/>
              <p:nvPr/>
            </p:nvSpPr>
            <p:spPr>
              <a:xfrm>
                <a:off x="4205494" y="168606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68A18565-61CB-C13C-C250-90024731890B}"/>
                  </a:ext>
                </a:extLst>
              </p:cNvPr>
              <p:cNvSpPr/>
              <p:nvPr/>
            </p:nvSpPr>
            <p:spPr>
              <a:xfrm>
                <a:off x="4361522" y="168364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Oval 49">
                <a:extLst>
                  <a:ext uri="{FF2B5EF4-FFF2-40B4-BE49-F238E27FC236}">
                    <a16:creationId xmlns:a16="http://schemas.microsoft.com/office/drawing/2014/main" id="{5CD5F0B5-3B55-963C-D62C-924AE52CF6A3}"/>
                  </a:ext>
                </a:extLst>
              </p:cNvPr>
              <p:cNvSpPr/>
              <p:nvPr/>
            </p:nvSpPr>
            <p:spPr>
              <a:xfrm>
                <a:off x="4517550" y="167880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Oval 50">
                <a:extLst>
                  <a:ext uri="{FF2B5EF4-FFF2-40B4-BE49-F238E27FC236}">
                    <a16:creationId xmlns:a16="http://schemas.microsoft.com/office/drawing/2014/main" id="{79FDD220-AD2B-39B6-CF01-5D81108507B3}"/>
                  </a:ext>
                </a:extLst>
              </p:cNvPr>
              <p:cNvSpPr/>
              <p:nvPr/>
            </p:nvSpPr>
            <p:spPr>
              <a:xfrm>
                <a:off x="4673576" y="16763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32BE39E9-0B08-B890-9C93-242785F0B4E2}"/>
                  </a:ext>
                </a:extLst>
              </p:cNvPr>
              <p:cNvSpPr/>
              <p:nvPr/>
            </p:nvSpPr>
            <p:spPr>
              <a:xfrm>
                <a:off x="4825980" y="167639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a:extLst>
                <a:ext uri="{FF2B5EF4-FFF2-40B4-BE49-F238E27FC236}">
                  <a16:creationId xmlns:a16="http://schemas.microsoft.com/office/drawing/2014/main" id="{C0A62EBF-1778-C70C-FEBB-7547DC2A1B7B}"/>
                </a:ext>
              </a:extLst>
            </p:cNvPr>
            <p:cNvGrpSpPr/>
            <p:nvPr/>
          </p:nvGrpSpPr>
          <p:grpSpPr>
            <a:xfrm>
              <a:off x="3019848" y="4625751"/>
              <a:ext cx="5225878" cy="811128"/>
              <a:chOff x="2345251" y="1676379"/>
              <a:chExt cx="2910385" cy="428316"/>
            </a:xfrm>
          </p:grpSpPr>
          <p:sp>
            <p:nvSpPr>
              <p:cNvPr id="19" name="Oval 18">
                <a:extLst>
                  <a:ext uri="{FF2B5EF4-FFF2-40B4-BE49-F238E27FC236}">
                    <a16:creationId xmlns:a16="http://schemas.microsoft.com/office/drawing/2014/main" id="{2CE3E084-A38F-A020-E088-C5CD9D3EAC76}"/>
                  </a:ext>
                </a:extLst>
              </p:cNvPr>
              <p:cNvSpPr/>
              <p:nvPr/>
            </p:nvSpPr>
            <p:spPr>
              <a:xfrm>
                <a:off x="2345251" y="1727198"/>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32F974E4-BE02-B08E-1D5D-55D6A96535C4}"/>
                  </a:ext>
                </a:extLst>
              </p:cNvPr>
              <p:cNvSpPr/>
              <p:nvPr/>
            </p:nvSpPr>
            <p:spPr>
              <a:xfrm>
                <a:off x="2501279" y="17247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148D73F1-6C1F-D7D0-3EB5-C15C9C64C5CF}"/>
                  </a:ext>
                </a:extLst>
              </p:cNvPr>
              <p:cNvSpPr/>
              <p:nvPr/>
            </p:nvSpPr>
            <p:spPr>
              <a:xfrm>
                <a:off x="2657307" y="172235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9F5C7047-36B2-B8C4-9590-8EA49E853594}"/>
                  </a:ext>
                </a:extLst>
              </p:cNvPr>
              <p:cNvSpPr/>
              <p:nvPr/>
            </p:nvSpPr>
            <p:spPr>
              <a:xfrm>
                <a:off x="2813335" y="171509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C5500208-F609-B08C-75BB-AD1D2DB4709A}"/>
                  </a:ext>
                </a:extLst>
              </p:cNvPr>
              <p:cNvSpPr/>
              <p:nvPr/>
            </p:nvSpPr>
            <p:spPr>
              <a:xfrm>
                <a:off x="2969363" y="171993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01485FDD-F3D7-A732-0C8E-848B7BE4D65A}"/>
                  </a:ext>
                </a:extLst>
              </p:cNvPr>
              <p:cNvSpPr/>
              <p:nvPr/>
            </p:nvSpPr>
            <p:spPr>
              <a:xfrm>
                <a:off x="3125391" y="171751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43BDA00E-8CE3-F6BC-2D92-EC28037B377C}"/>
                  </a:ext>
                </a:extLst>
              </p:cNvPr>
              <p:cNvSpPr/>
              <p:nvPr/>
            </p:nvSpPr>
            <p:spPr>
              <a:xfrm>
                <a:off x="3281419" y="171266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A54517DE-5C9F-CD62-C502-35CB52592E84}"/>
                  </a:ext>
                </a:extLst>
              </p:cNvPr>
              <p:cNvSpPr/>
              <p:nvPr/>
            </p:nvSpPr>
            <p:spPr>
              <a:xfrm>
                <a:off x="3437445" y="171024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B875CDE9-351E-A2F6-D274-12A5C1D7C9CA}"/>
                  </a:ext>
                </a:extLst>
              </p:cNvPr>
              <p:cNvSpPr/>
              <p:nvPr/>
            </p:nvSpPr>
            <p:spPr>
              <a:xfrm>
                <a:off x="3581382" y="1693330"/>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876D7C16-BFE6-E33E-1A63-C938A24971BD}"/>
                  </a:ext>
                </a:extLst>
              </p:cNvPr>
              <p:cNvSpPr/>
              <p:nvPr/>
            </p:nvSpPr>
            <p:spPr>
              <a:xfrm>
                <a:off x="3737410" y="169091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6A1A5A45-2410-F36E-5217-FA2E1FABA44F}"/>
                  </a:ext>
                </a:extLst>
              </p:cNvPr>
              <p:cNvSpPr/>
              <p:nvPr/>
            </p:nvSpPr>
            <p:spPr>
              <a:xfrm>
                <a:off x="3893438" y="168848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CE1C2045-0842-38FB-4C8C-6DEF97890A8F}"/>
                  </a:ext>
                </a:extLst>
              </p:cNvPr>
              <p:cNvSpPr/>
              <p:nvPr/>
            </p:nvSpPr>
            <p:spPr>
              <a:xfrm>
                <a:off x="4049466" y="1681223"/>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230AF236-932F-D170-3601-FC5F8A5F6A89}"/>
                  </a:ext>
                </a:extLst>
              </p:cNvPr>
              <p:cNvSpPr/>
              <p:nvPr/>
            </p:nvSpPr>
            <p:spPr>
              <a:xfrm>
                <a:off x="4205494" y="1686067"/>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D9F1912F-7F71-F215-FB9D-283F8925BF21}"/>
                  </a:ext>
                </a:extLst>
              </p:cNvPr>
              <p:cNvSpPr/>
              <p:nvPr/>
            </p:nvSpPr>
            <p:spPr>
              <a:xfrm>
                <a:off x="4361522" y="168364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9923B5DC-B5CC-071B-F910-BB5AE3EF2D93}"/>
                  </a:ext>
                </a:extLst>
              </p:cNvPr>
              <p:cNvSpPr/>
              <p:nvPr/>
            </p:nvSpPr>
            <p:spPr>
              <a:xfrm>
                <a:off x="4517550" y="1678801"/>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90AC81BE-A791-C491-E9C2-8B0ABCCD13DE}"/>
                  </a:ext>
                </a:extLst>
              </p:cNvPr>
              <p:cNvSpPr/>
              <p:nvPr/>
            </p:nvSpPr>
            <p:spPr>
              <a:xfrm>
                <a:off x="4673576" y="1676379"/>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FD194D41-0379-488C-9B8B-E3D4C9D7F56F}"/>
                  </a:ext>
                </a:extLst>
              </p:cNvPr>
              <p:cNvSpPr/>
              <p:nvPr/>
            </p:nvSpPr>
            <p:spPr>
              <a:xfrm>
                <a:off x="4825980" y="1676395"/>
                <a:ext cx="429656" cy="377497"/>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sp>
        <p:nvSpPr>
          <p:cNvPr id="126" name="TextBox 125">
            <a:extLst>
              <a:ext uri="{FF2B5EF4-FFF2-40B4-BE49-F238E27FC236}">
                <a16:creationId xmlns:a16="http://schemas.microsoft.com/office/drawing/2014/main" id="{0E5C663B-B95E-09E5-E9F5-4417FD5D3222}"/>
              </a:ext>
            </a:extLst>
          </p:cNvPr>
          <p:cNvSpPr txBox="1"/>
          <p:nvPr/>
        </p:nvSpPr>
        <p:spPr>
          <a:xfrm>
            <a:off x="325361" y="4419958"/>
            <a:ext cx="2090380" cy="369332"/>
          </a:xfrm>
          <a:prstGeom prst="rect">
            <a:avLst/>
          </a:prstGeom>
          <a:noFill/>
        </p:spPr>
        <p:txBody>
          <a:bodyPr wrap="none" rtlCol="0">
            <a:spAutoFit/>
          </a:bodyPr>
          <a:lstStyle/>
          <a:p>
            <a:pPr algn="ctr"/>
            <a:r>
              <a:rPr lang="en-US" b="1" i="1" dirty="0">
                <a:solidFill>
                  <a:schemeClr val="tx1">
                    <a:lumMod val="65000"/>
                    <a:lumOff val="35000"/>
                  </a:schemeClr>
                </a:solidFill>
                <a:latin typeface="Arial Narrow" panose="020B0606020202030204" pitchFamily="34" charset="0"/>
              </a:rPr>
              <a:t>Grasshopper mouse</a:t>
            </a:r>
          </a:p>
        </p:txBody>
      </p:sp>
      <p:grpSp>
        <p:nvGrpSpPr>
          <p:cNvPr id="132" name="Group 131">
            <a:extLst>
              <a:ext uri="{FF2B5EF4-FFF2-40B4-BE49-F238E27FC236}">
                <a16:creationId xmlns:a16="http://schemas.microsoft.com/office/drawing/2014/main" id="{D4F33EBF-C971-D6C3-D0D6-F7922569EC84}"/>
              </a:ext>
            </a:extLst>
          </p:cNvPr>
          <p:cNvGrpSpPr/>
          <p:nvPr/>
        </p:nvGrpSpPr>
        <p:grpSpPr>
          <a:xfrm>
            <a:off x="10031123" y="4851343"/>
            <a:ext cx="1584880" cy="840230"/>
            <a:chOff x="10049084" y="4851343"/>
            <a:chExt cx="1584880" cy="840230"/>
          </a:xfrm>
        </p:grpSpPr>
        <p:sp>
          <p:nvSpPr>
            <p:cNvPr id="129" name="TextBox 128">
              <a:extLst>
                <a:ext uri="{FF2B5EF4-FFF2-40B4-BE49-F238E27FC236}">
                  <a16:creationId xmlns:a16="http://schemas.microsoft.com/office/drawing/2014/main" id="{542B32E7-E50B-9492-7ED7-ECFDCD89F746}"/>
                </a:ext>
              </a:extLst>
            </p:cNvPr>
            <p:cNvSpPr txBox="1"/>
            <p:nvPr/>
          </p:nvSpPr>
          <p:spPr>
            <a:xfrm>
              <a:off x="10798944" y="4851343"/>
              <a:ext cx="835020" cy="840230"/>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6-acre</a:t>
              </a:r>
              <a:br>
                <a:rPr kumimoji="0" lang="en-US" sz="18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br>
              <a:r>
                <a:rPr kumimoji="0" lang="en-US" sz="18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home</a:t>
              </a:r>
              <a:br>
                <a:rPr kumimoji="0" lang="en-US" sz="18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br>
              <a:r>
                <a:rPr kumimoji="0" lang="en-US" sz="18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range</a:t>
              </a:r>
            </a:p>
          </p:txBody>
        </p:sp>
        <p:sp>
          <p:nvSpPr>
            <p:cNvPr id="130" name="Oval 129">
              <a:extLst>
                <a:ext uri="{FF2B5EF4-FFF2-40B4-BE49-F238E27FC236}">
                  <a16:creationId xmlns:a16="http://schemas.microsoft.com/office/drawing/2014/main" id="{25F53929-48B9-D5BD-55E6-FDC3B323DB43}"/>
                </a:ext>
              </a:extLst>
            </p:cNvPr>
            <p:cNvSpPr/>
            <p:nvPr/>
          </p:nvSpPr>
          <p:spPr>
            <a:xfrm>
              <a:off x="10049084" y="4912512"/>
              <a:ext cx="747426" cy="717892"/>
            </a:xfrm>
            <a:prstGeom prst="ellipse">
              <a:avLst/>
            </a:prstGeom>
            <a:no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5" name="Picture 8" descr="Pacific pocket mouse | U.S. Geological Survey">
            <a:extLst>
              <a:ext uri="{FF2B5EF4-FFF2-40B4-BE49-F238E27FC236}">
                <a16:creationId xmlns:a16="http://schemas.microsoft.com/office/drawing/2014/main" id="{478B9848-1FC3-AA41-B0A5-8FD8E98A3C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52" r="6213"/>
          <a:stretch/>
        </p:blipFill>
        <p:spPr bwMode="auto">
          <a:xfrm>
            <a:off x="486851" y="4823346"/>
            <a:ext cx="1779161" cy="1435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2EC1E5-0FD5-E277-6B34-D01879DD70B4}"/>
              </a:ext>
            </a:extLst>
          </p:cNvPr>
          <p:cNvSpPr txBox="1"/>
          <p:nvPr/>
        </p:nvSpPr>
        <p:spPr>
          <a:xfrm>
            <a:off x="407734" y="6241886"/>
            <a:ext cx="1122111"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(USGS 2023)</a:t>
            </a:r>
          </a:p>
        </p:txBody>
      </p:sp>
      <p:sp>
        <p:nvSpPr>
          <p:cNvPr id="8" name="TextBox 7">
            <a:extLst>
              <a:ext uri="{FF2B5EF4-FFF2-40B4-BE49-F238E27FC236}">
                <a16:creationId xmlns:a16="http://schemas.microsoft.com/office/drawing/2014/main" id="{F0097180-325B-180D-E61B-7523F8EA304D}"/>
              </a:ext>
            </a:extLst>
          </p:cNvPr>
          <p:cNvSpPr txBox="1"/>
          <p:nvPr/>
        </p:nvSpPr>
        <p:spPr>
          <a:xfrm>
            <a:off x="2742568" y="6241886"/>
            <a:ext cx="1609096"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(Easterly et al. 2017)</a:t>
            </a:r>
          </a:p>
        </p:txBody>
      </p:sp>
    </p:spTree>
    <p:extLst>
      <p:ext uri="{BB962C8B-B14F-4D97-AF65-F5344CB8AC3E}">
        <p14:creationId xmlns:p14="http://schemas.microsoft.com/office/powerpoint/2010/main" val="332279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FA8D5-D944-4CF1-5C9A-BB307C8913A3}"/>
              </a:ext>
            </a:extLst>
          </p:cNvPr>
          <p:cNvSpPr>
            <a:spLocks noGrp="1"/>
          </p:cNvSpPr>
          <p:nvPr>
            <p:ph type="body" sz="quarter" idx="13"/>
          </p:nvPr>
        </p:nvSpPr>
        <p:spPr/>
        <p:txBody>
          <a:bodyPr/>
          <a:lstStyle/>
          <a:p>
            <a:r>
              <a:rPr lang="en-US" dirty="0"/>
              <a:t>SWAC Methodology</a:t>
            </a:r>
          </a:p>
        </p:txBody>
      </p:sp>
      <p:sp>
        <p:nvSpPr>
          <p:cNvPr id="3" name="Title 2">
            <a:extLst>
              <a:ext uri="{FF2B5EF4-FFF2-40B4-BE49-F238E27FC236}">
                <a16:creationId xmlns:a16="http://schemas.microsoft.com/office/drawing/2014/main" id="{97BA1754-FFEE-F22A-825D-05CBBCA90D1C}"/>
              </a:ext>
            </a:extLst>
          </p:cNvPr>
          <p:cNvSpPr>
            <a:spLocks noGrp="1"/>
          </p:cNvSpPr>
          <p:nvPr>
            <p:ph type="title"/>
          </p:nvPr>
        </p:nvSpPr>
        <p:spPr/>
        <p:txBody>
          <a:bodyPr/>
          <a:lstStyle/>
          <a:p>
            <a:r>
              <a:rPr lang="en-US" dirty="0"/>
              <a:t>Moving Window Results</a:t>
            </a:r>
          </a:p>
        </p:txBody>
      </p:sp>
      <p:sp>
        <p:nvSpPr>
          <p:cNvPr id="4" name="Content Placeholder 3">
            <a:extLst>
              <a:ext uri="{FF2B5EF4-FFF2-40B4-BE49-F238E27FC236}">
                <a16:creationId xmlns:a16="http://schemas.microsoft.com/office/drawing/2014/main" id="{BD695A80-AFF1-E1EF-6C4E-C3C1EBC86C63}"/>
              </a:ext>
            </a:extLst>
          </p:cNvPr>
          <p:cNvSpPr>
            <a:spLocks noGrp="1"/>
          </p:cNvSpPr>
          <p:nvPr>
            <p:ph idx="1"/>
          </p:nvPr>
        </p:nvSpPr>
        <p:spPr>
          <a:xfrm>
            <a:off x="838200" y="1451594"/>
            <a:ext cx="10349754" cy="4351338"/>
          </a:xfrm>
        </p:spPr>
        <p:txBody>
          <a:bodyPr/>
          <a:lstStyle/>
          <a:p>
            <a:r>
              <a:rPr lang="en-US" dirty="0"/>
              <a:t>SWAC at center of each moving window is displayed</a:t>
            </a:r>
          </a:p>
          <a:p>
            <a:r>
              <a:rPr lang="en-US" dirty="0"/>
              <a:t>Points/colors can represent COC concentrations or</a:t>
            </a:r>
            <a:br>
              <a:rPr lang="en-US" dirty="0"/>
            </a:br>
            <a:r>
              <a:rPr lang="en-US" dirty="0"/>
              <a:t>hazard quotients</a:t>
            </a:r>
          </a:p>
          <a:p>
            <a:r>
              <a:rPr lang="en-US" dirty="0"/>
              <a:t>Model can be used to evaluate remediation scenarios that balance risk, habitat loss, and cost of remediation or account for site operational needs</a:t>
            </a:r>
          </a:p>
        </p:txBody>
      </p:sp>
      <p:grpSp>
        <p:nvGrpSpPr>
          <p:cNvPr id="7" name="Group 6">
            <a:extLst>
              <a:ext uri="{FF2B5EF4-FFF2-40B4-BE49-F238E27FC236}">
                <a16:creationId xmlns:a16="http://schemas.microsoft.com/office/drawing/2014/main" id="{82BF2E49-1FF6-91BA-A48F-0588A8A029E3}"/>
              </a:ext>
            </a:extLst>
          </p:cNvPr>
          <p:cNvGrpSpPr>
            <a:grpSpLocks noChangeAspect="1"/>
          </p:cNvGrpSpPr>
          <p:nvPr/>
        </p:nvGrpSpPr>
        <p:grpSpPr>
          <a:xfrm>
            <a:off x="2785872" y="4134593"/>
            <a:ext cx="6620256" cy="2130552"/>
            <a:chOff x="1365885" y="2143124"/>
            <a:chExt cx="6621780" cy="2131043"/>
          </a:xfrm>
        </p:grpSpPr>
        <p:pic>
          <p:nvPicPr>
            <p:cNvPr id="8" name="Content Placeholder 17">
              <a:extLst>
                <a:ext uri="{FF2B5EF4-FFF2-40B4-BE49-F238E27FC236}">
                  <a16:creationId xmlns:a16="http://schemas.microsoft.com/office/drawing/2014/main" id="{8154FB26-986C-C6D8-E139-8EB92F36A764}"/>
                </a:ext>
              </a:extLst>
            </p:cNvPr>
            <p:cNvPicPr>
              <a:picLocks/>
            </p:cNvPicPr>
            <p:nvPr/>
          </p:nvPicPr>
          <p:blipFill rotWithShape="1">
            <a:blip r:embed="rId3">
              <a:extLst>
                <a:ext uri="{28A0092B-C50C-407E-A947-70E740481C1C}">
                  <a14:useLocalDpi xmlns:a14="http://schemas.microsoft.com/office/drawing/2010/main" val="0"/>
                </a:ext>
              </a:extLst>
            </a:blip>
            <a:srcRect t="13611" b="14960"/>
            <a:stretch/>
          </p:blipFill>
          <p:spPr>
            <a:xfrm>
              <a:off x="1365885" y="2143124"/>
              <a:ext cx="6621780" cy="2131043"/>
            </a:xfrm>
            <a:prstGeom prst="rect">
              <a:avLst/>
            </a:prstGeom>
          </p:spPr>
        </p:pic>
        <p:grpSp>
          <p:nvGrpSpPr>
            <p:cNvPr id="9" name="Group 8">
              <a:extLst>
                <a:ext uri="{FF2B5EF4-FFF2-40B4-BE49-F238E27FC236}">
                  <a16:creationId xmlns:a16="http://schemas.microsoft.com/office/drawing/2014/main" id="{418EE92F-73E6-6EE7-D2F4-7F012E815314}"/>
                </a:ext>
              </a:extLst>
            </p:cNvPr>
            <p:cNvGrpSpPr/>
            <p:nvPr/>
          </p:nvGrpSpPr>
          <p:grpSpPr>
            <a:xfrm>
              <a:off x="1383067" y="2228829"/>
              <a:ext cx="4721400" cy="161309"/>
              <a:chOff x="1100653" y="1676379"/>
              <a:chExt cx="3784614" cy="118559"/>
            </a:xfrm>
          </p:grpSpPr>
          <p:sp>
            <p:nvSpPr>
              <p:cNvPr id="140" name="Oval 139">
                <a:extLst>
                  <a:ext uri="{FF2B5EF4-FFF2-40B4-BE49-F238E27FC236}">
                    <a16:creationId xmlns:a16="http://schemas.microsoft.com/office/drawing/2014/main" id="{ACC843CF-96A4-FEC3-CCD7-0C9BD82AA27E}"/>
                  </a:ext>
                </a:extLst>
              </p:cNvPr>
              <p:cNvSpPr/>
              <p:nvPr/>
            </p:nvSpPr>
            <p:spPr>
              <a:xfrm>
                <a:off x="1100653" y="174413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1" name="Oval 140">
                <a:extLst>
                  <a:ext uri="{FF2B5EF4-FFF2-40B4-BE49-F238E27FC236}">
                    <a16:creationId xmlns:a16="http://schemas.microsoft.com/office/drawing/2014/main" id="{B6902CB9-3549-9911-B8D7-946F445A3E2D}"/>
                  </a:ext>
                </a:extLst>
              </p:cNvPr>
              <p:cNvSpPr/>
              <p:nvPr/>
            </p:nvSpPr>
            <p:spPr>
              <a:xfrm>
                <a:off x="1256681" y="174171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2" name="Oval 141">
                <a:extLst>
                  <a:ext uri="{FF2B5EF4-FFF2-40B4-BE49-F238E27FC236}">
                    <a16:creationId xmlns:a16="http://schemas.microsoft.com/office/drawing/2014/main" id="{4F814CD6-5B1D-CE4F-DEDC-A7561B67155E}"/>
                  </a:ext>
                </a:extLst>
              </p:cNvPr>
              <p:cNvSpPr/>
              <p:nvPr/>
            </p:nvSpPr>
            <p:spPr>
              <a:xfrm>
                <a:off x="1412709" y="1739292"/>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3" name="Oval 142">
                <a:extLst>
                  <a:ext uri="{FF2B5EF4-FFF2-40B4-BE49-F238E27FC236}">
                    <a16:creationId xmlns:a16="http://schemas.microsoft.com/office/drawing/2014/main" id="{B9DF1DFF-2AC9-9DE0-514D-B3F49AC2B1C2}"/>
                  </a:ext>
                </a:extLst>
              </p:cNvPr>
              <p:cNvSpPr/>
              <p:nvPr/>
            </p:nvSpPr>
            <p:spPr>
              <a:xfrm>
                <a:off x="1568737" y="1732026"/>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4" name="Oval 143">
                <a:extLst>
                  <a:ext uri="{FF2B5EF4-FFF2-40B4-BE49-F238E27FC236}">
                    <a16:creationId xmlns:a16="http://schemas.microsoft.com/office/drawing/2014/main" id="{8A8D0DD9-A6B9-E6AB-80E2-355565E4B322}"/>
                  </a:ext>
                </a:extLst>
              </p:cNvPr>
              <p:cNvSpPr/>
              <p:nvPr/>
            </p:nvSpPr>
            <p:spPr>
              <a:xfrm>
                <a:off x="1724765" y="173687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5" name="Oval 144">
                <a:extLst>
                  <a:ext uri="{FF2B5EF4-FFF2-40B4-BE49-F238E27FC236}">
                    <a16:creationId xmlns:a16="http://schemas.microsoft.com/office/drawing/2014/main" id="{69C43AE7-1B40-F7AD-BCD6-7E322677479B}"/>
                  </a:ext>
                </a:extLst>
              </p:cNvPr>
              <p:cNvSpPr/>
              <p:nvPr/>
            </p:nvSpPr>
            <p:spPr>
              <a:xfrm>
                <a:off x="1880793" y="1734448"/>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6" name="Oval 145">
                <a:extLst>
                  <a:ext uri="{FF2B5EF4-FFF2-40B4-BE49-F238E27FC236}">
                    <a16:creationId xmlns:a16="http://schemas.microsoft.com/office/drawing/2014/main" id="{B8725F23-06EA-D342-659D-AA86A0AB8CDC}"/>
                  </a:ext>
                </a:extLst>
              </p:cNvPr>
              <p:cNvSpPr/>
              <p:nvPr/>
            </p:nvSpPr>
            <p:spPr>
              <a:xfrm>
                <a:off x="2036821" y="1729604"/>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7" name="Oval 146">
                <a:extLst>
                  <a:ext uri="{FF2B5EF4-FFF2-40B4-BE49-F238E27FC236}">
                    <a16:creationId xmlns:a16="http://schemas.microsoft.com/office/drawing/2014/main" id="{B44526E5-0A06-6EF9-C590-9FBDA28BA338}"/>
                  </a:ext>
                </a:extLst>
              </p:cNvPr>
              <p:cNvSpPr/>
              <p:nvPr/>
            </p:nvSpPr>
            <p:spPr>
              <a:xfrm>
                <a:off x="2192847" y="1727182"/>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8" name="Oval 147">
                <a:extLst>
                  <a:ext uri="{FF2B5EF4-FFF2-40B4-BE49-F238E27FC236}">
                    <a16:creationId xmlns:a16="http://schemas.microsoft.com/office/drawing/2014/main" id="{638A186E-4BEB-F0DF-8FFB-C9C31595A5B4}"/>
                  </a:ext>
                </a:extLst>
              </p:cNvPr>
              <p:cNvSpPr/>
              <p:nvPr/>
            </p:nvSpPr>
            <p:spPr>
              <a:xfrm>
                <a:off x="2345251" y="1727198"/>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9" name="Oval 148">
                <a:extLst>
                  <a:ext uri="{FF2B5EF4-FFF2-40B4-BE49-F238E27FC236}">
                    <a16:creationId xmlns:a16="http://schemas.microsoft.com/office/drawing/2014/main" id="{4E0EEFAB-CFD7-8248-DC95-919A1DE4E298}"/>
                  </a:ext>
                </a:extLst>
              </p:cNvPr>
              <p:cNvSpPr/>
              <p:nvPr/>
            </p:nvSpPr>
            <p:spPr>
              <a:xfrm>
                <a:off x="2501279" y="172477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0" name="Oval 149">
                <a:extLst>
                  <a:ext uri="{FF2B5EF4-FFF2-40B4-BE49-F238E27FC236}">
                    <a16:creationId xmlns:a16="http://schemas.microsoft.com/office/drawing/2014/main" id="{0E8A1DE9-A4C5-F035-4BFD-9972E4ABE8F2}"/>
                  </a:ext>
                </a:extLst>
              </p:cNvPr>
              <p:cNvSpPr/>
              <p:nvPr/>
            </p:nvSpPr>
            <p:spPr>
              <a:xfrm>
                <a:off x="2657307" y="1722357"/>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1" name="Oval 150">
                <a:extLst>
                  <a:ext uri="{FF2B5EF4-FFF2-40B4-BE49-F238E27FC236}">
                    <a16:creationId xmlns:a16="http://schemas.microsoft.com/office/drawing/2014/main" id="{F83FC7E5-259E-56D9-524E-64A05AB11D23}"/>
                  </a:ext>
                </a:extLst>
              </p:cNvPr>
              <p:cNvSpPr/>
              <p:nvPr/>
            </p:nvSpPr>
            <p:spPr>
              <a:xfrm>
                <a:off x="2813335" y="171509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2" name="Oval 151">
                <a:extLst>
                  <a:ext uri="{FF2B5EF4-FFF2-40B4-BE49-F238E27FC236}">
                    <a16:creationId xmlns:a16="http://schemas.microsoft.com/office/drawing/2014/main" id="{C3DFBAA4-CDA7-E3CC-0294-29F1E59D0688}"/>
                  </a:ext>
                </a:extLst>
              </p:cNvPr>
              <p:cNvSpPr/>
              <p:nvPr/>
            </p:nvSpPr>
            <p:spPr>
              <a:xfrm>
                <a:off x="2969363" y="171993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3" name="Oval 152">
                <a:extLst>
                  <a:ext uri="{FF2B5EF4-FFF2-40B4-BE49-F238E27FC236}">
                    <a16:creationId xmlns:a16="http://schemas.microsoft.com/office/drawing/2014/main" id="{7335B267-3F39-CCFB-8CED-ABEC3FE25F90}"/>
                  </a:ext>
                </a:extLst>
              </p:cNvPr>
              <p:cNvSpPr/>
              <p:nvPr/>
            </p:nvSpPr>
            <p:spPr>
              <a:xfrm>
                <a:off x="3125391" y="171751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4" name="Oval 153">
                <a:extLst>
                  <a:ext uri="{FF2B5EF4-FFF2-40B4-BE49-F238E27FC236}">
                    <a16:creationId xmlns:a16="http://schemas.microsoft.com/office/drawing/2014/main" id="{E3883940-0AAA-0654-D01A-D2432D7A9957}"/>
                  </a:ext>
                </a:extLst>
              </p:cNvPr>
              <p:cNvSpPr/>
              <p:nvPr/>
            </p:nvSpPr>
            <p:spPr>
              <a:xfrm>
                <a:off x="3281419" y="171266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5" name="Oval 154">
                <a:extLst>
                  <a:ext uri="{FF2B5EF4-FFF2-40B4-BE49-F238E27FC236}">
                    <a16:creationId xmlns:a16="http://schemas.microsoft.com/office/drawing/2014/main" id="{555D87D6-ADC3-E8AE-A972-F79FE6E440C0}"/>
                  </a:ext>
                </a:extLst>
              </p:cNvPr>
              <p:cNvSpPr/>
              <p:nvPr/>
            </p:nvSpPr>
            <p:spPr>
              <a:xfrm>
                <a:off x="3437445" y="1710247"/>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6" name="Oval 155">
                <a:extLst>
                  <a:ext uri="{FF2B5EF4-FFF2-40B4-BE49-F238E27FC236}">
                    <a16:creationId xmlns:a16="http://schemas.microsoft.com/office/drawing/2014/main" id="{A832AE92-4D1B-E326-28E5-BDC4AD73E83C}"/>
                  </a:ext>
                </a:extLst>
              </p:cNvPr>
              <p:cNvSpPr/>
              <p:nvPr/>
            </p:nvSpPr>
            <p:spPr>
              <a:xfrm>
                <a:off x="3581382" y="169333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7" name="Oval 156">
                <a:extLst>
                  <a:ext uri="{FF2B5EF4-FFF2-40B4-BE49-F238E27FC236}">
                    <a16:creationId xmlns:a16="http://schemas.microsoft.com/office/drawing/2014/main" id="{41A7821B-F644-E11A-38EF-FF929A54C0FF}"/>
                  </a:ext>
                </a:extLst>
              </p:cNvPr>
              <p:cNvSpPr/>
              <p:nvPr/>
            </p:nvSpPr>
            <p:spPr>
              <a:xfrm>
                <a:off x="3737410" y="169091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8" name="Oval 157">
                <a:extLst>
                  <a:ext uri="{FF2B5EF4-FFF2-40B4-BE49-F238E27FC236}">
                    <a16:creationId xmlns:a16="http://schemas.microsoft.com/office/drawing/2014/main" id="{54DA6580-8BFD-70DC-A7A4-398F9B10577E}"/>
                  </a:ext>
                </a:extLst>
              </p:cNvPr>
              <p:cNvSpPr/>
              <p:nvPr/>
            </p:nvSpPr>
            <p:spPr>
              <a:xfrm>
                <a:off x="3893438" y="168848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9" name="Oval 158">
                <a:extLst>
                  <a:ext uri="{FF2B5EF4-FFF2-40B4-BE49-F238E27FC236}">
                    <a16:creationId xmlns:a16="http://schemas.microsoft.com/office/drawing/2014/main" id="{597909E4-0BD0-9D43-39B4-D5C5CA70FF71}"/>
                  </a:ext>
                </a:extLst>
              </p:cNvPr>
              <p:cNvSpPr/>
              <p:nvPr/>
            </p:nvSpPr>
            <p:spPr>
              <a:xfrm>
                <a:off x="4049466" y="168122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0" name="Oval 159">
                <a:extLst>
                  <a:ext uri="{FF2B5EF4-FFF2-40B4-BE49-F238E27FC236}">
                    <a16:creationId xmlns:a16="http://schemas.microsoft.com/office/drawing/2014/main" id="{D3C2BE69-2ED1-9FB8-C3CA-C67D22253055}"/>
                  </a:ext>
                </a:extLst>
              </p:cNvPr>
              <p:cNvSpPr/>
              <p:nvPr/>
            </p:nvSpPr>
            <p:spPr>
              <a:xfrm>
                <a:off x="4205494" y="1686067"/>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1" name="Oval 160">
                <a:extLst>
                  <a:ext uri="{FF2B5EF4-FFF2-40B4-BE49-F238E27FC236}">
                    <a16:creationId xmlns:a16="http://schemas.microsoft.com/office/drawing/2014/main" id="{B8B53754-94CE-D1BB-E0F1-AD24BFA12FBE}"/>
                  </a:ext>
                </a:extLst>
              </p:cNvPr>
              <p:cNvSpPr/>
              <p:nvPr/>
            </p:nvSpPr>
            <p:spPr>
              <a:xfrm>
                <a:off x="4361522" y="168364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2" name="Oval 161">
                <a:extLst>
                  <a:ext uri="{FF2B5EF4-FFF2-40B4-BE49-F238E27FC236}">
                    <a16:creationId xmlns:a16="http://schemas.microsoft.com/office/drawing/2014/main" id="{02B0DC3D-357F-6049-884D-75C63FE100DF}"/>
                  </a:ext>
                </a:extLst>
              </p:cNvPr>
              <p:cNvSpPr/>
              <p:nvPr/>
            </p:nvSpPr>
            <p:spPr>
              <a:xfrm>
                <a:off x="4517550" y="167880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3" name="Oval 162">
                <a:extLst>
                  <a:ext uri="{FF2B5EF4-FFF2-40B4-BE49-F238E27FC236}">
                    <a16:creationId xmlns:a16="http://schemas.microsoft.com/office/drawing/2014/main" id="{B592EB0C-8C9A-D675-76B6-0A6E0F41F9D3}"/>
                  </a:ext>
                </a:extLst>
              </p:cNvPr>
              <p:cNvSpPr/>
              <p:nvPr/>
            </p:nvSpPr>
            <p:spPr>
              <a:xfrm>
                <a:off x="4673576" y="167637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4" name="Oval 163">
                <a:extLst>
                  <a:ext uri="{FF2B5EF4-FFF2-40B4-BE49-F238E27FC236}">
                    <a16:creationId xmlns:a16="http://schemas.microsoft.com/office/drawing/2014/main" id="{F9B9B771-3B12-3BAC-1957-6348BBE0FEE8}"/>
                  </a:ext>
                </a:extLst>
              </p:cNvPr>
              <p:cNvSpPr/>
              <p:nvPr/>
            </p:nvSpPr>
            <p:spPr>
              <a:xfrm>
                <a:off x="4825980" y="167639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13B06171-AD11-589E-39D9-098B329CD80A}"/>
                </a:ext>
              </a:extLst>
            </p:cNvPr>
            <p:cNvGrpSpPr/>
            <p:nvPr/>
          </p:nvGrpSpPr>
          <p:grpSpPr>
            <a:xfrm>
              <a:off x="1535467" y="2381229"/>
              <a:ext cx="4721400" cy="161309"/>
              <a:chOff x="1253053" y="1828779"/>
              <a:chExt cx="3784614" cy="118559"/>
            </a:xfrm>
          </p:grpSpPr>
          <p:sp>
            <p:nvSpPr>
              <p:cNvPr id="115" name="Oval 114">
                <a:extLst>
                  <a:ext uri="{FF2B5EF4-FFF2-40B4-BE49-F238E27FC236}">
                    <a16:creationId xmlns:a16="http://schemas.microsoft.com/office/drawing/2014/main" id="{D252532C-86EC-DC5F-1B5D-61393345D224}"/>
                  </a:ext>
                </a:extLst>
              </p:cNvPr>
              <p:cNvSpPr/>
              <p:nvPr/>
            </p:nvSpPr>
            <p:spPr>
              <a:xfrm>
                <a:off x="1253053" y="189653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6" name="Oval 115">
                <a:extLst>
                  <a:ext uri="{FF2B5EF4-FFF2-40B4-BE49-F238E27FC236}">
                    <a16:creationId xmlns:a16="http://schemas.microsoft.com/office/drawing/2014/main" id="{D287498C-89CB-FEAC-AD20-FAEDB9259F5F}"/>
                  </a:ext>
                </a:extLst>
              </p:cNvPr>
              <p:cNvSpPr/>
              <p:nvPr/>
            </p:nvSpPr>
            <p:spPr>
              <a:xfrm>
                <a:off x="1409081" y="189411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7" name="Oval 116">
                <a:extLst>
                  <a:ext uri="{FF2B5EF4-FFF2-40B4-BE49-F238E27FC236}">
                    <a16:creationId xmlns:a16="http://schemas.microsoft.com/office/drawing/2014/main" id="{06A32BA7-396B-76DE-4466-C33B933C3311}"/>
                  </a:ext>
                </a:extLst>
              </p:cNvPr>
              <p:cNvSpPr/>
              <p:nvPr/>
            </p:nvSpPr>
            <p:spPr>
              <a:xfrm>
                <a:off x="1565109" y="1891692"/>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8" name="Oval 117">
                <a:extLst>
                  <a:ext uri="{FF2B5EF4-FFF2-40B4-BE49-F238E27FC236}">
                    <a16:creationId xmlns:a16="http://schemas.microsoft.com/office/drawing/2014/main" id="{04CE68CD-9D1B-CA94-FB8A-23CE553F2C48}"/>
                  </a:ext>
                </a:extLst>
              </p:cNvPr>
              <p:cNvSpPr/>
              <p:nvPr/>
            </p:nvSpPr>
            <p:spPr>
              <a:xfrm>
                <a:off x="1721137" y="1884426"/>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9" name="Oval 118">
                <a:extLst>
                  <a:ext uri="{FF2B5EF4-FFF2-40B4-BE49-F238E27FC236}">
                    <a16:creationId xmlns:a16="http://schemas.microsoft.com/office/drawing/2014/main" id="{970B64BE-5DB6-1025-910F-688794575555}"/>
                  </a:ext>
                </a:extLst>
              </p:cNvPr>
              <p:cNvSpPr/>
              <p:nvPr/>
            </p:nvSpPr>
            <p:spPr>
              <a:xfrm>
                <a:off x="1877165" y="188927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0" name="Oval 119">
                <a:extLst>
                  <a:ext uri="{FF2B5EF4-FFF2-40B4-BE49-F238E27FC236}">
                    <a16:creationId xmlns:a16="http://schemas.microsoft.com/office/drawing/2014/main" id="{1AD825A3-CB19-B60A-07E7-049AF68F3BB9}"/>
                  </a:ext>
                </a:extLst>
              </p:cNvPr>
              <p:cNvSpPr/>
              <p:nvPr/>
            </p:nvSpPr>
            <p:spPr>
              <a:xfrm>
                <a:off x="2033193" y="1886848"/>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1" name="Oval 120">
                <a:extLst>
                  <a:ext uri="{FF2B5EF4-FFF2-40B4-BE49-F238E27FC236}">
                    <a16:creationId xmlns:a16="http://schemas.microsoft.com/office/drawing/2014/main" id="{680771E3-AE16-E09E-70FA-8CBA89DA30FA}"/>
                  </a:ext>
                </a:extLst>
              </p:cNvPr>
              <p:cNvSpPr/>
              <p:nvPr/>
            </p:nvSpPr>
            <p:spPr>
              <a:xfrm>
                <a:off x="2189221" y="1882004"/>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2" name="Oval 121">
                <a:extLst>
                  <a:ext uri="{FF2B5EF4-FFF2-40B4-BE49-F238E27FC236}">
                    <a16:creationId xmlns:a16="http://schemas.microsoft.com/office/drawing/2014/main" id="{553F9B2F-D023-2B7B-03E0-2D2B877968AC}"/>
                  </a:ext>
                </a:extLst>
              </p:cNvPr>
              <p:cNvSpPr/>
              <p:nvPr/>
            </p:nvSpPr>
            <p:spPr>
              <a:xfrm>
                <a:off x="2345247" y="1879582"/>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3" name="Oval 122">
                <a:extLst>
                  <a:ext uri="{FF2B5EF4-FFF2-40B4-BE49-F238E27FC236}">
                    <a16:creationId xmlns:a16="http://schemas.microsoft.com/office/drawing/2014/main" id="{CF6E1AB6-82C6-EF51-BFC9-52247A033064}"/>
                  </a:ext>
                </a:extLst>
              </p:cNvPr>
              <p:cNvSpPr/>
              <p:nvPr/>
            </p:nvSpPr>
            <p:spPr>
              <a:xfrm>
                <a:off x="2497651" y="1879598"/>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4" name="Oval 123">
                <a:extLst>
                  <a:ext uri="{FF2B5EF4-FFF2-40B4-BE49-F238E27FC236}">
                    <a16:creationId xmlns:a16="http://schemas.microsoft.com/office/drawing/2014/main" id="{8B3C23DB-3EB0-F9B8-B731-2A9FAA26347C}"/>
                  </a:ext>
                </a:extLst>
              </p:cNvPr>
              <p:cNvSpPr/>
              <p:nvPr/>
            </p:nvSpPr>
            <p:spPr>
              <a:xfrm>
                <a:off x="2653679" y="1877179"/>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5" name="Oval 124">
                <a:extLst>
                  <a:ext uri="{FF2B5EF4-FFF2-40B4-BE49-F238E27FC236}">
                    <a16:creationId xmlns:a16="http://schemas.microsoft.com/office/drawing/2014/main" id="{4D17683D-8727-82C0-53E0-60D9A33C6047}"/>
                  </a:ext>
                </a:extLst>
              </p:cNvPr>
              <p:cNvSpPr/>
              <p:nvPr/>
            </p:nvSpPr>
            <p:spPr>
              <a:xfrm>
                <a:off x="2809707" y="1874757"/>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6" name="Oval 125">
                <a:extLst>
                  <a:ext uri="{FF2B5EF4-FFF2-40B4-BE49-F238E27FC236}">
                    <a16:creationId xmlns:a16="http://schemas.microsoft.com/office/drawing/2014/main" id="{AB872AC0-F30B-1FB3-FF6E-B5F71747E225}"/>
                  </a:ext>
                </a:extLst>
              </p:cNvPr>
              <p:cNvSpPr/>
              <p:nvPr/>
            </p:nvSpPr>
            <p:spPr>
              <a:xfrm>
                <a:off x="2965735" y="186749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7" name="Oval 126">
                <a:extLst>
                  <a:ext uri="{FF2B5EF4-FFF2-40B4-BE49-F238E27FC236}">
                    <a16:creationId xmlns:a16="http://schemas.microsoft.com/office/drawing/2014/main" id="{3CAECCBF-974F-944E-06C8-2CDB64B3156F}"/>
                  </a:ext>
                </a:extLst>
              </p:cNvPr>
              <p:cNvSpPr/>
              <p:nvPr/>
            </p:nvSpPr>
            <p:spPr>
              <a:xfrm>
                <a:off x="3121763" y="187233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8" name="Oval 127">
                <a:extLst>
                  <a:ext uri="{FF2B5EF4-FFF2-40B4-BE49-F238E27FC236}">
                    <a16:creationId xmlns:a16="http://schemas.microsoft.com/office/drawing/2014/main" id="{5C7E457D-102A-1329-BCD3-86FB1C1C89BE}"/>
                  </a:ext>
                </a:extLst>
              </p:cNvPr>
              <p:cNvSpPr/>
              <p:nvPr/>
            </p:nvSpPr>
            <p:spPr>
              <a:xfrm>
                <a:off x="3277791" y="186991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9" name="Oval 128">
                <a:extLst>
                  <a:ext uri="{FF2B5EF4-FFF2-40B4-BE49-F238E27FC236}">
                    <a16:creationId xmlns:a16="http://schemas.microsoft.com/office/drawing/2014/main" id="{624B0C79-DFDD-B205-957E-C27285B54D86}"/>
                  </a:ext>
                </a:extLst>
              </p:cNvPr>
              <p:cNvSpPr/>
              <p:nvPr/>
            </p:nvSpPr>
            <p:spPr>
              <a:xfrm>
                <a:off x="3433819" y="186506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0" name="Oval 129">
                <a:extLst>
                  <a:ext uri="{FF2B5EF4-FFF2-40B4-BE49-F238E27FC236}">
                    <a16:creationId xmlns:a16="http://schemas.microsoft.com/office/drawing/2014/main" id="{77807A38-90D8-1801-F997-18AAD0F23692}"/>
                  </a:ext>
                </a:extLst>
              </p:cNvPr>
              <p:cNvSpPr/>
              <p:nvPr/>
            </p:nvSpPr>
            <p:spPr>
              <a:xfrm>
                <a:off x="3589845" y="1862647"/>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1" name="Oval 130">
                <a:extLst>
                  <a:ext uri="{FF2B5EF4-FFF2-40B4-BE49-F238E27FC236}">
                    <a16:creationId xmlns:a16="http://schemas.microsoft.com/office/drawing/2014/main" id="{AA23A87D-934F-E6FA-8E0B-2DBBF973CCDB}"/>
                  </a:ext>
                </a:extLst>
              </p:cNvPr>
              <p:cNvSpPr/>
              <p:nvPr/>
            </p:nvSpPr>
            <p:spPr>
              <a:xfrm>
                <a:off x="3733782" y="184573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2" name="Oval 131">
                <a:extLst>
                  <a:ext uri="{FF2B5EF4-FFF2-40B4-BE49-F238E27FC236}">
                    <a16:creationId xmlns:a16="http://schemas.microsoft.com/office/drawing/2014/main" id="{DD402F57-96E5-E5AD-9900-26A5478A2C08}"/>
                  </a:ext>
                </a:extLst>
              </p:cNvPr>
              <p:cNvSpPr/>
              <p:nvPr/>
            </p:nvSpPr>
            <p:spPr>
              <a:xfrm>
                <a:off x="3889810" y="184331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3" name="Oval 132">
                <a:extLst>
                  <a:ext uri="{FF2B5EF4-FFF2-40B4-BE49-F238E27FC236}">
                    <a16:creationId xmlns:a16="http://schemas.microsoft.com/office/drawing/2014/main" id="{2287F612-3EFA-8861-ED52-64B4AF1A7B4F}"/>
                  </a:ext>
                </a:extLst>
              </p:cNvPr>
              <p:cNvSpPr/>
              <p:nvPr/>
            </p:nvSpPr>
            <p:spPr>
              <a:xfrm>
                <a:off x="4045838" y="184088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4" name="Oval 133">
                <a:extLst>
                  <a:ext uri="{FF2B5EF4-FFF2-40B4-BE49-F238E27FC236}">
                    <a16:creationId xmlns:a16="http://schemas.microsoft.com/office/drawing/2014/main" id="{4945E4D7-82B5-26BD-D0C5-71C067643141}"/>
                  </a:ext>
                </a:extLst>
              </p:cNvPr>
              <p:cNvSpPr/>
              <p:nvPr/>
            </p:nvSpPr>
            <p:spPr>
              <a:xfrm>
                <a:off x="4201866" y="183362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5" name="Oval 134">
                <a:extLst>
                  <a:ext uri="{FF2B5EF4-FFF2-40B4-BE49-F238E27FC236}">
                    <a16:creationId xmlns:a16="http://schemas.microsoft.com/office/drawing/2014/main" id="{12E05258-7744-D0D2-BA54-9BE06D351489}"/>
                  </a:ext>
                </a:extLst>
              </p:cNvPr>
              <p:cNvSpPr/>
              <p:nvPr/>
            </p:nvSpPr>
            <p:spPr>
              <a:xfrm>
                <a:off x="4357894" y="1838467"/>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6" name="Oval 135">
                <a:extLst>
                  <a:ext uri="{FF2B5EF4-FFF2-40B4-BE49-F238E27FC236}">
                    <a16:creationId xmlns:a16="http://schemas.microsoft.com/office/drawing/2014/main" id="{7166FCC5-4596-BF69-A941-9CDCFB425831}"/>
                  </a:ext>
                </a:extLst>
              </p:cNvPr>
              <p:cNvSpPr/>
              <p:nvPr/>
            </p:nvSpPr>
            <p:spPr>
              <a:xfrm>
                <a:off x="4513922" y="183604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7" name="Oval 136">
                <a:extLst>
                  <a:ext uri="{FF2B5EF4-FFF2-40B4-BE49-F238E27FC236}">
                    <a16:creationId xmlns:a16="http://schemas.microsoft.com/office/drawing/2014/main" id="{24B1BACA-E81B-06C8-A095-2C44E70C63B4}"/>
                  </a:ext>
                </a:extLst>
              </p:cNvPr>
              <p:cNvSpPr/>
              <p:nvPr/>
            </p:nvSpPr>
            <p:spPr>
              <a:xfrm>
                <a:off x="4669950" y="183120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8" name="Oval 137">
                <a:extLst>
                  <a:ext uri="{FF2B5EF4-FFF2-40B4-BE49-F238E27FC236}">
                    <a16:creationId xmlns:a16="http://schemas.microsoft.com/office/drawing/2014/main" id="{0BACC53B-EE49-FFB1-0D09-2F4E629E0E17}"/>
                  </a:ext>
                </a:extLst>
              </p:cNvPr>
              <p:cNvSpPr/>
              <p:nvPr/>
            </p:nvSpPr>
            <p:spPr>
              <a:xfrm>
                <a:off x="4825976" y="182877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9" name="Oval 138">
                <a:extLst>
                  <a:ext uri="{FF2B5EF4-FFF2-40B4-BE49-F238E27FC236}">
                    <a16:creationId xmlns:a16="http://schemas.microsoft.com/office/drawing/2014/main" id="{302D41B9-49D6-7D14-F9F4-661F52D92D62}"/>
                  </a:ext>
                </a:extLst>
              </p:cNvPr>
              <p:cNvSpPr/>
              <p:nvPr/>
            </p:nvSpPr>
            <p:spPr>
              <a:xfrm>
                <a:off x="4978380" y="182879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1" name="Group 10">
              <a:extLst>
                <a:ext uri="{FF2B5EF4-FFF2-40B4-BE49-F238E27FC236}">
                  <a16:creationId xmlns:a16="http://schemas.microsoft.com/office/drawing/2014/main" id="{FFD4F850-93F0-4961-4076-121DF6D28996}"/>
                </a:ext>
              </a:extLst>
            </p:cNvPr>
            <p:cNvGrpSpPr/>
            <p:nvPr/>
          </p:nvGrpSpPr>
          <p:grpSpPr>
            <a:xfrm>
              <a:off x="1687867" y="2533629"/>
              <a:ext cx="4721400" cy="161309"/>
              <a:chOff x="1405453" y="1981179"/>
              <a:chExt cx="3784614" cy="118559"/>
            </a:xfrm>
          </p:grpSpPr>
          <p:sp>
            <p:nvSpPr>
              <p:cNvPr id="90" name="Oval 89">
                <a:extLst>
                  <a:ext uri="{FF2B5EF4-FFF2-40B4-BE49-F238E27FC236}">
                    <a16:creationId xmlns:a16="http://schemas.microsoft.com/office/drawing/2014/main" id="{80BD219B-8C06-F15B-3F3F-8141E6727B60}"/>
                  </a:ext>
                </a:extLst>
              </p:cNvPr>
              <p:cNvSpPr/>
              <p:nvPr/>
            </p:nvSpPr>
            <p:spPr>
              <a:xfrm>
                <a:off x="1405453" y="204893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1" name="Oval 90">
                <a:extLst>
                  <a:ext uri="{FF2B5EF4-FFF2-40B4-BE49-F238E27FC236}">
                    <a16:creationId xmlns:a16="http://schemas.microsoft.com/office/drawing/2014/main" id="{C2937CE0-4037-8AE4-E4F2-CE50B3BC74FB}"/>
                  </a:ext>
                </a:extLst>
              </p:cNvPr>
              <p:cNvSpPr/>
              <p:nvPr/>
            </p:nvSpPr>
            <p:spPr>
              <a:xfrm>
                <a:off x="1561481" y="204651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2" name="Oval 91">
                <a:extLst>
                  <a:ext uri="{FF2B5EF4-FFF2-40B4-BE49-F238E27FC236}">
                    <a16:creationId xmlns:a16="http://schemas.microsoft.com/office/drawing/2014/main" id="{B2C045BD-F82E-17BE-B65F-CDA7061B6DED}"/>
                  </a:ext>
                </a:extLst>
              </p:cNvPr>
              <p:cNvSpPr/>
              <p:nvPr/>
            </p:nvSpPr>
            <p:spPr>
              <a:xfrm>
                <a:off x="1717509" y="2044092"/>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3" name="Oval 92">
                <a:extLst>
                  <a:ext uri="{FF2B5EF4-FFF2-40B4-BE49-F238E27FC236}">
                    <a16:creationId xmlns:a16="http://schemas.microsoft.com/office/drawing/2014/main" id="{31F23EDD-F858-F5A5-14FF-A192DE075224}"/>
                  </a:ext>
                </a:extLst>
              </p:cNvPr>
              <p:cNvSpPr/>
              <p:nvPr/>
            </p:nvSpPr>
            <p:spPr>
              <a:xfrm>
                <a:off x="1873537" y="2036826"/>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4" name="Oval 93">
                <a:extLst>
                  <a:ext uri="{FF2B5EF4-FFF2-40B4-BE49-F238E27FC236}">
                    <a16:creationId xmlns:a16="http://schemas.microsoft.com/office/drawing/2014/main" id="{EA997A44-7570-49F9-3319-AEFBDC392E38}"/>
                  </a:ext>
                </a:extLst>
              </p:cNvPr>
              <p:cNvSpPr/>
              <p:nvPr/>
            </p:nvSpPr>
            <p:spPr>
              <a:xfrm>
                <a:off x="2029565" y="204167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5" name="Oval 94">
                <a:extLst>
                  <a:ext uri="{FF2B5EF4-FFF2-40B4-BE49-F238E27FC236}">
                    <a16:creationId xmlns:a16="http://schemas.microsoft.com/office/drawing/2014/main" id="{1FC004EA-C6A8-327E-0D41-C8AE6182CAD0}"/>
                  </a:ext>
                </a:extLst>
              </p:cNvPr>
              <p:cNvSpPr/>
              <p:nvPr/>
            </p:nvSpPr>
            <p:spPr>
              <a:xfrm>
                <a:off x="2185593" y="2039248"/>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6" name="Oval 95">
                <a:extLst>
                  <a:ext uri="{FF2B5EF4-FFF2-40B4-BE49-F238E27FC236}">
                    <a16:creationId xmlns:a16="http://schemas.microsoft.com/office/drawing/2014/main" id="{687ABAB5-60F0-5DE9-C443-766A55570D20}"/>
                  </a:ext>
                </a:extLst>
              </p:cNvPr>
              <p:cNvSpPr/>
              <p:nvPr/>
            </p:nvSpPr>
            <p:spPr>
              <a:xfrm>
                <a:off x="2341621" y="203440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7" name="Oval 96">
                <a:extLst>
                  <a:ext uri="{FF2B5EF4-FFF2-40B4-BE49-F238E27FC236}">
                    <a16:creationId xmlns:a16="http://schemas.microsoft.com/office/drawing/2014/main" id="{61BA1946-6CC8-41D1-1376-66C4E96D993D}"/>
                  </a:ext>
                </a:extLst>
              </p:cNvPr>
              <p:cNvSpPr/>
              <p:nvPr/>
            </p:nvSpPr>
            <p:spPr>
              <a:xfrm>
                <a:off x="2497647" y="2031982"/>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8" name="Oval 97">
                <a:extLst>
                  <a:ext uri="{FF2B5EF4-FFF2-40B4-BE49-F238E27FC236}">
                    <a16:creationId xmlns:a16="http://schemas.microsoft.com/office/drawing/2014/main" id="{54A37930-8E7D-EB48-77B0-9C50D1377DC7}"/>
                  </a:ext>
                </a:extLst>
              </p:cNvPr>
              <p:cNvSpPr/>
              <p:nvPr/>
            </p:nvSpPr>
            <p:spPr>
              <a:xfrm>
                <a:off x="2650051" y="2031998"/>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9" name="Oval 98">
                <a:extLst>
                  <a:ext uri="{FF2B5EF4-FFF2-40B4-BE49-F238E27FC236}">
                    <a16:creationId xmlns:a16="http://schemas.microsoft.com/office/drawing/2014/main" id="{B9A499F9-F02D-18C5-AEB8-FF6DC2CAAE53}"/>
                  </a:ext>
                </a:extLst>
              </p:cNvPr>
              <p:cNvSpPr/>
              <p:nvPr/>
            </p:nvSpPr>
            <p:spPr>
              <a:xfrm>
                <a:off x="2806079" y="2029579"/>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0" name="Oval 99">
                <a:extLst>
                  <a:ext uri="{FF2B5EF4-FFF2-40B4-BE49-F238E27FC236}">
                    <a16:creationId xmlns:a16="http://schemas.microsoft.com/office/drawing/2014/main" id="{27D836F9-7884-4117-0EAA-F46058AD97CF}"/>
                  </a:ext>
                </a:extLst>
              </p:cNvPr>
              <p:cNvSpPr/>
              <p:nvPr/>
            </p:nvSpPr>
            <p:spPr>
              <a:xfrm>
                <a:off x="2962107" y="2027157"/>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1" name="Oval 100">
                <a:extLst>
                  <a:ext uri="{FF2B5EF4-FFF2-40B4-BE49-F238E27FC236}">
                    <a16:creationId xmlns:a16="http://schemas.microsoft.com/office/drawing/2014/main" id="{411C6AD4-2E7B-B438-A61D-EB909CDBD15F}"/>
                  </a:ext>
                </a:extLst>
              </p:cNvPr>
              <p:cNvSpPr/>
              <p:nvPr/>
            </p:nvSpPr>
            <p:spPr>
              <a:xfrm>
                <a:off x="3118135" y="2019891"/>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2" name="Oval 101">
                <a:extLst>
                  <a:ext uri="{FF2B5EF4-FFF2-40B4-BE49-F238E27FC236}">
                    <a16:creationId xmlns:a16="http://schemas.microsoft.com/office/drawing/2014/main" id="{793F1BF1-6400-B4B5-325F-530DABB93E86}"/>
                  </a:ext>
                </a:extLst>
              </p:cNvPr>
              <p:cNvSpPr/>
              <p:nvPr/>
            </p:nvSpPr>
            <p:spPr>
              <a:xfrm>
                <a:off x="3274163" y="2024735"/>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3" name="Oval 102">
                <a:extLst>
                  <a:ext uri="{FF2B5EF4-FFF2-40B4-BE49-F238E27FC236}">
                    <a16:creationId xmlns:a16="http://schemas.microsoft.com/office/drawing/2014/main" id="{65571C28-64DA-44A3-7F24-E58E73A952A2}"/>
                  </a:ext>
                </a:extLst>
              </p:cNvPr>
              <p:cNvSpPr/>
              <p:nvPr/>
            </p:nvSpPr>
            <p:spPr>
              <a:xfrm>
                <a:off x="3430191" y="2022313"/>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4" name="Oval 103">
                <a:extLst>
                  <a:ext uri="{FF2B5EF4-FFF2-40B4-BE49-F238E27FC236}">
                    <a16:creationId xmlns:a16="http://schemas.microsoft.com/office/drawing/2014/main" id="{A99C3A1A-641E-E98B-36E8-B15D57FC8263}"/>
                  </a:ext>
                </a:extLst>
              </p:cNvPr>
              <p:cNvSpPr/>
              <p:nvPr/>
            </p:nvSpPr>
            <p:spPr>
              <a:xfrm>
                <a:off x="3586219" y="2017469"/>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5" name="Oval 104">
                <a:extLst>
                  <a:ext uri="{FF2B5EF4-FFF2-40B4-BE49-F238E27FC236}">
                    <a16:creationId xmlns:a16="http://schemas.microsoft.com/office/drawing/2014/main" id="{29B12A48-44EB-32E0-BAF2-576C08B46457}"/>
                  </a:ext>
                </a:extLst>
              </p:cNvPr>
              <p:cNvSpPr/>
              <p:nvPr/>
            </p:nvSpPr>
            <p:spPr>
              <a:xfrm>
                <a:off x="3742245" y="2015047"/>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6" name="Oval 105">
                <a:extLst>
                  <a:ext uri="{FF2B5EF4-FFF2-40B4-BE49-F238E27FC236}">
                    <a16:creationId xmlns:a16="http://schemas.microsoft.com/office/drawing/2014/main" id="{B439D4FF-D041-0A81-7302-8835D56DFA61}"/>
                  </a:ext>
                </a:extLst>
              </p:cNvPr>
              <p:cNvSpPr/>
              <p:nvPr/>
            </p:nvSpPr>
            <p:spPr>
              <a:xfrm>
                <a:off x="3886182" y="199813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7" name="Oval 106">
                <a:extLst>
                  <a:ext uri="{FF2B5EF4-FFF2-40B4-BE49-F238E27FC236}">
                    <a16:creationId xmlns:a16="http://schemas.microsoft.com/office/drawing/2014/main" id="{2754A2A8-FE74-43FD-1616-BF8C9B188031}"/>
                  </a:ext>
                </a:extLst>
              </p:cNvPr>
              <p:cNvSpPr/>
              <p:nvPr/>
            </p:nvSpPr>
            <p:spPr>
              <a:xfrm>
                <a:off x="4042210" y="199571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8" name="Oval 107">
                <a:extLst>
                  <a:ext uri="{FF2B5EF4-FFF2-40B4-BE49-F238E27FC236}">
                    <a16:creationId xmlns:a16="http://schemas.microsoft.com/office/drawing/2014/main" id="{CC5D99E5-83DA-55DB-C005-E958B1A8125E}"/>
                  </a:ext>
                </a:extLst>
              </p:cNvPr>
              <p:cNvSpPr/>
              <p:nvPr/>
            </p:nvSpPr>
            <p:spPr>
              <a:xfrm>
                <a:off x="4198238" y="199328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9" name="Oval 108">
                <a:extLst>
                  <a:ext uri="{FF2B5EF4-FFF2-40B4-BE49-F238E27FC236}">
                    <a16:creationId xmlns:a16="http://schemas.microsoft.com/office/drawing/2014/main" id="{6347619A-FE4D-B400-3FC4-BD167354F001}"/>
                  </a:ext>
                </a:extLst>
              </p:cNvPr>
              <p:cNvSpPr/>
              <p:nvPr/>
            </p:nvSpPr>
            <p:spPr>
              <a:xfrm>
                <a:off x="4354266" y="198602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0" name="Oval 109">
                <a:extLst>
                  <a:ext uri="{FF2B5EF4-FFF2-40B4-BE49-F238E27FC236}">
                    <a16:creationId xmlns:a16="http://schemas.microsoft.com/office/drawing/2014/main" id="{5358A291-A1EB-8EA6-9E62-2CDB45FC61AF}"/>
                  </a:ext>
                </a:extLst>
              </p:cNvPr>
              <p:cNvSpPr/>
              <p:nvPr/>
            </p:nvSpPr>
            <p:spPr>
              <a:xfrm>
                <a:off x="4510294" y="1990867"/>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1" name="Oval 110">
                <a:extLst>
                  <a:ext uri="{FF2B5EF4-FFF2-40B4-BE49-F238E27FC236}">
                    <a16:creationId xmlns:a16="http://schemas.microsoft.com/office/drawing/2014/main" id="{4F0E1E2F-1104-0707-12F3-CF1D4D3283A3}"/>
                  </a:ext>
                </a:extLst>
              </p:cNvPr>
              <p:cNvSpPr/>
              <p:nvPr/>
            </p:nvSpPr>
            <p:spPr>
              <a:xfrm>
                <a:off x="4666322" y="198844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2" name="Oval 111">
                <a:extLst>
                  <a:ext uri="{FF2B5EF4-FFF2-40B4-BE49-F238E27FC236}">
                    <a16:creationId xmlns:a16="http://schemas.microsoft.com/office/drawing/2014/main" id="{E2067A77-0531-C0F0-6B70-B93365424BBB}"/>
                  </a:ext>
                </a:extLst>
              </p:cNvPr>
              <p:cNvSpPr/>
              <p:nvPr/>
            </p:nvSpPr>
            <p:spPr>
              <a:xfrm>
                <a:off x="4822350" y="198360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3" name="Oval 112">
                <a:extLst>
                  <a:ext uri="{FF2B5EF4-FFF2-40B4-BE49-F238E27FC236}">
                    <a16:creationId xmlns:a16="http://schemas.microsoft.com/office/drawing/2014/main" id="{AC0086E7-222F-47EF-95D1-01C4FA9907AA}"/>
                  </a:ext>
                </a:extLst>
              </p:cNvPr>
              <p:cNvSpPr/>
              <p:nvPr/>
            </p:nvSpPr>
            <p:spPr>
              <a:xfrm>
                <a:off x="4978376" y="198117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4" name="Oval 113">
                <a:extLst>
                  <a:ext uri="{FF2B5EF4-FFF2-40B4-BE49-F238E27FC236}">
                    <a16:creationId xmlns:a16="http://schemas.microsoft.com/office/drawing/2014/main" id="{3902D797-B81A-F52D-40F5-F5D8ED4DA582}"/>
                  </a:ext>
                </a:extLst>
              </p:cNvPr>
              <p:cNvSpPr/>
              <p:nvPr/>
            </p:nvSpPr>
            <p:spPr>
              <a:xfrm>
                <a:off x="5130780" y="198119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2" name="Group 11">
              <a:extLst>
                <a:ext uri="{FF2B5EF4-FFF2-40B4-BE49-F238E27FC236}">
                  <a16:creationId xmlns:a16="http://schemas.microsoft.com/office/drawing/2014/main" id="{36FFB622-EF42-566B-977D-3EE02FDDFEB4}"/>
                </a:ext>
              </a:extLst>
            </p:cNvPr>
            <p:cNvGrpSpPr/>
            <p:nvPr/>
          </p:nvGrpSpPr>
          <p:grpSpPr>
            <a:xfrm>
              <a:off x="1840267" y="2686029"/>
              <a:ext cx="4721400" cy="161309"/>
              <a:chOff x="1557853" y="2133579"/>
              <a:chExt cx="3784614" cy="118559"/>
            </a:xfrm>
          </p:grpSpPr>
          <p:sp>
            <p:nvSpPr>
              <p:cNvPr id="65" name="Oval 64">
                <a:extLst>
                  <a:ext uri="{FF2B5EF4-FFF2-40B4-BE49-F238E27FC236}">
                    <a16:creationId xmlns:a16="http://schemas.microsoft.com/office/drawing/2014/main" id="{B6FAFDF0-75E9-394D-4966-A45004DB3905}"/>
                  </a:ext>
                </a:extLst>
              </p:cNvPr>
              <p:cNvSpPr/>
              <p:nvPr/>
            </p:nvSpPr>
            <p:spPr>
              <a:xfrm>
                <a:off x="1557853" y="220133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6" name="Oval 65">
                <a:extLst>
                  <a:ext uri="{FF2B5EF4-FFF2-40B4-BE49-F238E27FC236}">
                    <a16:creationId xmlns:a16="http://schemas.microsoft.com/office/drawing/2014/main" id="{8178CD40-5C8B-59B5-4E69-21946A672250}"/>
                  </a:ext>
                </a:extLst>
              </p:cNvPr>
              <p:cNvSpPr/>
              <p:nvPr/>
            </p:nvSpPr>
            <p:spPr>
              <a:xfrm>
                <a:off x="1713881" y="219891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7" name="Oval 66">
                <a:extLst>
                  <a:ext uri="{FF2B5EF4-FFF2-40B4-BE49-F238E27FC236}">
                    <a16:creationId xmlns:a16="http://schemas.microsoft.com/office/drawing/2014/main" id="{7ED583C4-406B-9127-B450-35F6545C6C35}"/>
                  </a:ext>
                </a:extLst>
              </p:cNvPr>
              <p:cNvSpPr/>
              <p:nvPr/>
            </p:nvSpPr>
            <p:spPr>
              <a:xfrm>
                <a:off x="1869909" y="2196492"/>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8" name="Oval 67">
                <a:extLst>
                  <a:ext uri="{FF2B5EF4-FFF2-40B4-BE49-F238E27FC236}">
                    <a16:creationId xmlns:a16="http://schemas.microsoft.com/office/drawing/2014/main" id="{3760D9C9-C411-47DA-CEB9-D0B42E1EE44A}"/>
                  </a:ext>
                </a:extLst>
              </p:cNvPr>
              <p:cNvSpPr/>
              <p:nvPr/>
            </p:nvSpPr>
            <p:spPr>
              <a:xfrm>
                <a:off x="2025937" y="2189226"/>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9" name="Oval 68">
                <a:extLst>
                  <a:ext uri="{FF2B5EF4-FFF2-40B4-BE49-F238E27FC236}">
                    <a16:creationId xmlns:a16="http://schemas.microsoft.com/office/drawing/2014/main" id="{6B45928F-E470-8129-335D-E5F2727EABD1}"/>
                  </a:ext>
                </a:extLst>
              </p:cNvPr>
              <p:cNvSpPr/>
              <p:nvPr/>
            </p:nvSpPr>
            <p:spPr>
              <a:xfrm>
                <a:off x="2181965" y="219407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0" name="Oval 69">
                <a:extLst>
                  <a:ext uri="{FF2B5EF4-FFF2-40B4-BE49-F238E27FC236}">
                    <a16:creationId xmlns:a16="http://schemas.microsoft.com/office/drawing/2014/main" id="{ED914843-DDA3-0A13-BA2A-C0F62DEDD066}"/>
                  </a:ext>
                </a:extLst>
              </p:cNvPr>
              <p:cNvSpPr/>
              <p:nvPr/>
            </p:nvSpPr>
            <p:spPr>
              <a:xfrm>
                <a:off x="2337993" y="2191648"/>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1" name="Oval 70">
                <a:extLst>
                  <a:ext uri="{FF2B5EF4-FFF2-40B4-BE49-F238E27FC236}">
                    <a16:creationId xmlns:a16="http://schemas.microsoft.com/office/drawing/2014/main" id="{4DF6B662-13B4-6360-76BB-D84114BA9F8F}"/>
                  </a:ext>
                </a:extLst>
              </p:cNvPr>
              <p:cNvSpPr/>
              <p:nvPr/>
            </p:nvSpPr>
            <p:spPr>
              <a:xfrm>
                <a:off x="2494021" y="218680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2" name="Oval 71">
                <a:extLst>
                  <a:ext uri="{FF2B5EF4-FFF2-40B4-BE49-F238E27FC236}">
                    <a16:creationId xmlns:a16="http://schemas.microsoft.com/office/drawing/2014/main" id="{CFE9D277-C509-4A00-3B5A-D559D5B42981}"/>
                  </a:ext>
                </a:extLst>
              </p:cNvPr>
              <p:cNvSpPr/>
              <p:nvPr/>
            </p:nvSpPr>
            <p:spPr>
              <a:xfrm>
                <a:off x="2650047" y="2184382"/>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3" name="Oval 72">
                <a:extLst>
                  <a:ext uri="{FF2B5EF4-FFF2-40B4-BE49-F238E27FC236}">
                    <a16:creationId xmlns:a16="http://schemas.microsoft.com/office/drawing/2014/main" id="{1617A560-D25C-1625-C133-059C29395337}"/>
                  </a:ext>
                </a:extLst>
              </p:cNvPr>
              <p:cNvSpPr/>
              <p:nvPr/>
            </p:nvSpPr>
            <p:spPr>
              <a:xfrm>
                <a:off x="2802451" y="2184398"/>
                <a:ext cx="59287" cy="50805"/>
              </a:xfrm>
              <a:prstGeom prst="ellipse">
                <a:avLst/>
              </a:prstGeom>
              <a:solidFill>
                <a:srgbClr val="FFFF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4" name="Oval 73">
                <a:extLst>
                  <a:ext uri="{FF2B5EF4-FFF2-40B4-BE49-F238E27FC236}">
                    <a16:creationId xmlns:a16="http://schemas.microsoft.com/office/drawing/2014/main" id="{35B83D75-95BE-36D0-FA78-98B06A0000A0}"/>
                  </a:ext>
                </a:extLst>
              </p:cNvPr>
              <p:cNvSpPr/>
              <p:nvPr/>
            </p:nvSpPr>
            <p:spPr>
              <a:xfrm>
                <a:off x="2958479" y="2181979"/>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5" name="Oval 74">
                <a:extLst>
                  <a:ext uri="{FF2B5EF4-FFF2-40B4-BE49-F238E27FC236}">
                    <a16:creationId xmlns:a16="http://schemas.microsoft.com/office/drawing/2014/main" id="{9E0E6CAF-8DEC-F141-442A-268E16E8436F}"/>
                  </a:ext>
                </a:extLst>
              </p:cNvPr>
              <p:cNvSpPr/>
              <p:nvPr/>
            </p:nvSpPr>
            <p:spPr>
              <a:xfrm>
                <a:off x="3114507" y="2179557"/>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6" name="Oval 75">
                <a:extLst>
                  <a:ext uri="{FF2B5EF4-FFF2-40B4-BE49-F238E27FC236}">
                    <a16:creationId xmlns:a16="http://schemas.microsoft.com/office/drawing/2014/main" id="{F160F7BC-36F2-7F2B-5EB5-AF8CE94DBBB0}"/>
                  </a:ext>
                </a:extLst>
              </p:cNvPr>
              <p:cNvSpPr/>
              <p:nvPr/>
            </p:nvSpPr>
            <p:spPr>
              <a:xfrm>
                <a:off x="3270535" y="2172291"/>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7" name="Oval 76">
                <a:extLst>
                  <a:ext uri="{FF2B5EF4-FFF2-40B4-BE49-F238E27FC236}">
                    <a16:creationId xmlns:a16="http://schemas.microsoft.com/office/drawing/2014/main" id="{67C6BDE6-9EA4-9911-9C57-5EBD4D7DDAD6}"/>
                  </a:ext>
                </a:extLst>
              </p:cNvPr>
              <p:cNvSpPr/>
              <p:nvPr/>
            </p:nvSpPr>
            <p:spPr>
              <a:xfrm>
                <a:off x="3426563" y="2177135"/>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8" name="Oval 77">
                <a:extLst>
                  <a:ext uri="{FF2B5EF4-FFF2-40B4-BE49-F238E27FC236}">
                    <a16:creationId xmlns:a16="http://schemas.microsoft.com/office/drawing/2014/main" id="{0C3C825A-A01F-F057-8749-5ED7428F8939}"/>
                  </a:ext>
                </a:extLst>
              </p:cNvPr>
              <p:cNvSpPr/>
              <p:nvPr/>
            </p:nvSpPr>
            <p:spPr>
              <a:xfrm>
                <a:off x="3582591" y="2174713"/>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9" name="Oval 78">
                <a:extLst>
                  <a:ext uri="{FF2B5EF4-FFF2-40B4-BE49-F238E27FC236}">
                    <a16:creationId xmlns:a16="http://schemas.microsoft.com/office/drawing/2014/main" id="{916CF62B-5088-EF38-83EC-67ED4F2FEDD0}"/>
                  </a:ext>
                </a:extLst>
              </p:cNvPr>
              <p:cNvSpPr/>
              <p:nvPr/>
            </p:nvSpPr>
            <p:spPr>
              <a:xfrm>
                <a:off x="3738619" y="2169869"/>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0" name="Oval 79">
                <a:extLst>
                  <a:ext uri="{FF2B5EF4-FFF2-40B4-BE49-F238E27FC236}">
                    <a16:creationId xmlns:a16="http://schemas.microsoft.com/office/drawing/2014/main" id="{6115A6FC-0966-9D18-28FA-7B6F217BFB41}"/>
                  </a:ext>
                </a:extLst>
              </p:cNvPr>
              <p:cNvSpPr/>
              <p:nvPr/>
            </p:nvSpPr>
            <p:spPr>
              <a:xfrm>
                <a:off x="3894645" y="2167447"/>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1" name="Oval 80">
                <a:extLst>
                  <a:ext uri="{FF2B5EF4-FFF2-40B4-BE49-F238E27FC236}">
                    <a16:creationId xmlns:a16="http://schemas.microsoft.com/office/drawing/2014/main" id="{89739EFD-C295-A33E-5A6B-AB444935DDE1}"/>
                  </a:ext>
                </a:extLst>
              </p:cNvPr>
              <p:cNvSpPr/>
              <p:nvPr/>
            </p:nvSpPr>
            <p:spPr>
              <a:xfrm>
                <a:off x="4038582" y="2150530"/>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2" name="Oval 81">
                <a:extLst>
                  <a:ext uri="{FF2B5EF4-FFF2-40B4-BE49-F238E27FC236}">
                    <a16:creationId xmlns:a16="http://schemas.microsoft.com/office/drawing/2014/main" id="{54A6FCD3-9444-27C6-73E2-829A110AC125}"/>
                  </a:ext>
                </a:extLst>
              </p:cNvPr>
              <p:cNvSpPr/>
              <p:nvPr/>
            </p:nvSpPr>
            <p:spPr>
              <a:xfrm>
                <a:off x="4194610" y="2148111"/>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3" name="Oval 82">
                <a:extLst>
                  <a:ext uri="{FF2B5EF4-FFF2-40B4-BE49-F238E27FC236}">
                    <a16:creationId xmlns:a16="http://schemas.microsoft.com/office/drawing/2014/main" id="{E4A38BEB-85FD-CA8B-3980-8B324F21B025}"/>
                  </a:ext>
                </a:extLst>
              </p:cNvPr>
              <p:cNvSpPr/>
              <p:nvPr/>
            </p:nvSpPr>
            <p:spPr>
              <a:xfrm>
                <a:off x="4350638" y="214568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4" name="Oval 83">
                <a:extLst>
                  <a:ext uri="{FF2B5EF4-FFF2-40B4-BE49-F238E27FC236}">
                    <a16:creationId xmlns:a16="http://schemas.microsoft.com/office/drawing/2014/main" id="{CA564099-0F91-499F-70A7-5E6122DF07A4}"/>
                  </a:ext>
                </a:extLst>
              </p:cNvPr>
              <p:cNvSpPr/>
              <p:nvPr/>
            </p:nvSpPr>
            <p:spPr>
              <a:xfrm>
                <a:off x="4506666" y="213842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5" name="Oval 84">
                <a:extLst>
                  <a:ext uri="{FF2B5EF4-FFF2-40B4-BE49-F238E27FC236}">
                    <a16:creationId xmlns:a16="http://schemas.microsoft.com/office/drawing/2014/main" id="{1E4A4C45-171C-D531-652C-A37E8571362E}"/>
                  </a:ext>
                </a:extLst>
              </p:cNvPr>
              <p:cNvSpPr/>
              <p:nvPr/>
            </p:nvSpPr>
            <p:spPr>
              <a:xfrm>
                <a:off x="4662694" y="2143267"/>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6" name="Oval 85">
                <a:extLst>
                  <a:ext uri="{FF2B5EF4-FFF2-40B4-BE49-F238E27FC236}">
                    <a16:creationId xmlns:a16="http://schemas.microsoft.com/office/drawing/2014/main" id="{2D95F9BF-6664-8AC1-57E6-59B7056382DC}"/>
                  </a:ext>
                </a:extLst>
              </p:cNvPr>
              <p:cNvSpPr/>
              <p:nvPr/>
            </p:nvSpPr>
            <p:spPr>
              <a:xfrm>
                <a:off x="4818722" y="214084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7" name="Oval 86">
                <a:extLst>
                  <a:ext uri="{FF2B5EF4-FFF2-40B4-BE49-F238E27FC236}">
                    <a16:creationId xmlns:a16="http://schemas.microsoft.com/office/drawing/2014/main" id="{BDEA0352-F554-84BE-DE11-86F10AFCD487}"/>
                  </a:ext>
                </a:extLst>
              </p:cNvPr>
              <p:cNvSpPr/>
              <p:nvPr/>
            </p:nvSpPr>
            <p:spPr>
              <a:xfrm>
                <a:off x="4974750" y="213600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8" name="Oval 87">
                <a:extLst>
                  <a:ext uri="{FF2B5EF4-FFF2-40B4-BE49-F238E27FC236}">
                    <a16:creationId xmlns:a16="http://schemas.microsoft.com/office/drawing/2014/main" id="{0AE343EE-0CD4-2BCC-E591-C5E4D527972F}"/>
                  </a:ext>
                </a:extLst>
              </p:cNvPr>
              <p:cNvSpPr/>
              <p:nvPr/>
            </p:nvSpPr>
            <p:spPr>
              <a:xfrm>
                <a:off x="5130776" y="213357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9" name="Oval 88">
                <a:extLst>
                  <a:ext uri="{FF2B5EF4-FFF2-40B4-BE49-F238E27FC236}">
                    <a16:creationId xmlns:a16="http://schemas.microsoft.com/office/drawing/2014/main" id="{3FF2151B-FBBE-55F0-2E60-418E3FE827B6}"/>
                  </a:ext>
                </a:extLst>
              </p:cNvPr>
              <p:cNvSpPr/>
              <p:nvPr/>
            </p:nvSpPr>
            <p:spPr>
              <a:xfrm>
                <a:off x="5283180" y="213359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3" name="Group 12">
              <a:extLst>
                <a:ext uri="{FF2B5EF4-FFF2-40B4-BE49-F238E27FC236}">
                  <a16:creationId xmlns:a16="http://schemas.microsoft.com/office/drawing/2014/main" id="{3BAD2C92-EFFD-F3F7-1BFE-598DDEA47D27}"/>
                </a:ext>
              </a:extLst>
            </p:cNvPr>
            <p:cNvGrpSpPr/>
            <p:nvPr/>
          </p:nvGrpSpPr>
          <p:grpSpPr>
            <a:xfrm>
              <a:off x="1992667" y="2838429"/>
              <a:ext cx="4721400" cy="161309"/>
              <a:chOff x="1710253" y="2285979"/>
              <a:chExt cx="3784614" cy="118559"/>
            </a:xfrm>
          </p:grpSpPr>
          <p:sp>
            <p:nvSpPr>
              <p:cNvPr id="40" name="Oval 39">
                <a:extLst>
                  <a:ext uri="{FF2B5EF4-FFF2-40B4-BE49-F238E27FC236}">
                    <a16:creationId xmlns:a16="http://schemas.microsoft.com/office/drawing/2014/main" id="{3DB8C7F2-BEEA-26E7-5B9B-A8FDBEAEA62B}"/>
                  </a:ext>
                </a:extLst>
              </p:cNvPr>
              <p:cNvSpPr/>
              <p:nvPr/>
            </p:nvSpPr>
            <p:spPr>
              <a:xfrm>
                <a:off x="1710253" y="235373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17026017-86D8-E251-1F4D-25F2A11A8224}"/>
                  </a:ext>
                </a:extLst>
              </p:cNvPr>
              <p:cNvSpPr/>
              <p:nvPr/>
            </p:nvSpPr>
            <p:spPr>
              <a:xfrm>
                <a:off x="1866281" y="235131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Oval 41">
                <a:extLst>
                  <a:ext uri="{FF2B5EF4-FFF2-40B4-BE49-F238E27FC236}">
                    <a16:creationId xmlns:a16="http://schemas.microsoft.com/office/drawing/2014/main" id="{817372E8-3101-E1E1-8CEA-81148BE0DFC4}"/>
                  </a:ext>
                </a:extLst>
              </p:cNvPr>
              <p:cNvSpPr/>
              <p:nvPr/>
            </p:nvSpPr>
            <p:spPr>
              <a:xfrm>
                <a:off x="2022309" y="2348892"/>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3" name="Oval 42">
                <a:extLst>
                  <a:ext uri="{FF2B5EF4-FFF2-40B4-BE49-F238E27FC236}">
                    <a16:creationId xmlns:a16="http://schemas.microsoft.com/office/drawing/2014/main" id="{285D85C7-751C-F70D-270B-5FA20097649E}"/>
                  </a:ext>
                </a:extLst>
              </p:cNvPr>
              <p:cNvSpPr/>
              <p:nvPr/>
            </p:nvSpPr>
            <p:spPr>
              <a:xfrm>
                <a:off x="2178337" y="2341626"/>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4" name="Oval 43">
                <a:extLst>
                  <a:ext uri="{FF2B5EF4-FFF2-40B4-BE49-F238E27FC236}">
                    <a16:creationId xmlns:a16="http://schemas.microsoft.com/office/drawing/2014/main" id="{F45E34C7-C797-F002-DE51-CD05E497797D}"/>
                  </a:ext>
                </a:extLst>
              </p:cNvPr>
              <p:cNvSpPr/>
              <p:nvPr/>
            </p:nvSpPr>
            <p:spPr>
              <a:xfrm>
                <a:off x="2334365" y="234647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id="{EF42237E-E7B5-55F4-B1FB-6C2E4078ED15}"/>
                  </a:ext>
                </a:extLst>
              </p:cNvPr>
              <p:cNvSpPr/>
              <p:nvPr/>
            </p:nvSpPr>
            <p:spPr>
              <a:xfrm>
                <a:off x="2490393" y="2344048"/>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6" name="Oval 45">
                <a:extLst>
                  <a:ext uri="{FF2B5EF4-FFF2-40B4-BE49-F238E27FC236}">
                    <a16:creationId xmlns:a16="http://schemas.microsoft.com/office/drawing/2014/main" id="{298B369C-99F5-7EEA-2D31-74A129949464}"/>
                  </a:ext>
                </a:extLst>
              </p:cNvPr>
              <p:cNvSpPr/>
              <p:nvPr/>
            </p:nvSpPr>
            <p:spPr>
              <a:xfrm>
                <a:off x="2646421" y="233920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7" name="Oval 46">
                <a:extLst>
                  <a:ext uri="{FF2B5EF4-FFF2-40B4-BE49-F238E27FC236}">
                    <a16:creationId xmlns:a16="http://schemas.microsoft.com/office/drawing/2014/main" id="{197B8847-0B7F-559A-135C-412516486199}"/>
                  </a:ext>
                </a:extLst>
              </p:cNvPr>
              <p:cNvSpPr/>
              <p:nvPr/>
            </p:nvSpPr>
            <p:spPr>
              <a:xfrm>
                <a:off x="2802447" y="2336782"/>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8" name="Oval 47">
                <a:extLst>
                  <a:ext uri="{FF2B5EF4-FFF2-40B4-BE49-F238E27FC236}">
                    <a16:creationId xmlns:a16="http://schemas.microsoft.com/office/drawing/2014/main" id="{0F717865-C6C3-4418-38A6-2B5173CB3F03}"/>
                  </a:ext>
                </a:extLst>
              </p:cNvPr>
              <p:cNvSpPr/>
              <p:nvPr/>
            </p:nvSpPr>
            <p:spPr>
              <a:xfrm>
                <a:off x="2954851" y="2336798"/>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9" name="Oval 48">
                <a:extLst>
                  <a:ext uri="{FF2B5EF4-FFF2-40B4-BE49-F238E27FC236}">
                    <a16:creationId xmlns:a16="http://schemas.microsoft.com/office/drawing/2014/main" id="{1758A36B-CA27-BBB8-A7EC-A1CE683E2894}"/>
                  </a:ext>
                </a:extLst>
              </p:cNvPr>
              <p:cNvSpPr/>
              <p:nvPr/>
            </p:nvSpPr>
            <p:spPr>
              <a:xfrm>
                <a:off x="3144746" y="2334379"/>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Oval 49">
                <a:extLst>
                  <a:ext uri="{FF2B5EF4-FFF2-40B4-BE49-F238E27FC236}">
                    <a16:creationId xmlns:a16="http://schemas.microsoft.com/office/drawing/2014/main" id="{B4D98C8F-B399-E1A0-1015-38721115D4D2}"/>
                  </a:ext>
                </a:extLst>
              </p:cNvPr>
              <p:cNvSpPr/>
              <p:nvPr/>
            </p:nvSpPr>
            <p:spPr>
              <a:xfrm>
                <a:off x="3300774" y="2331957"/>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Oval 50">
                <a:extLst>
                  <a:ext uri="{FF2B5EF4-FFF2-40B4-BE49-F238E27FC236}">
                    <a16:creationId xmlns:a16="http://schemas.microsoft.com/office/drawing/2014/main" id="{5DF631B7-A9E6-29D2-EFF6-8BBF674D40A8}"/>
                  </a:ext>
                </a:extLst>
              </p:cNvPr>
              <p:cNvSpPr/>
              <p:nvPr/>
            </p:nvSpPr>
            <p:spPr>
              <a:xfrm>
                <a:off x="3456802" y="2324691"/>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Oval 51">
                <a:extLst>
                  <a:ext uri="{FF2B5EF4-FFF2-40B4-BE49-F238E27FC236}">
                    <a16:creationId xmlns:a16="http://schemas.microsoft.com/office/drawing/2014/main" id="{9D05CC4F-CBA6-99DA-0735-152F5B53D7AD}"/>
                  </a:ext>
                </a:extLst>
              </p:cNvPr>
              <p:cNvSpPr/>
              <p:nvPr/>
            </p:nvSpPr>
            <p:spPr>
              <a:xfrm>
                <a:off x="3612830" y="2329535"/>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3" name="Oval 52">
                <a:extLst>
                  <a:ext uri="{FF2B5EF4-FFF2-40B4-BE49-F238E27FC236}">
                    <a16:creationId xmlns:a16="http://schemas.microsoft.com/office/drawing/2014/main" id="{D7505393-6DA1-EBB5-909F-5045BE8E5A01}"/>
                  </a:ext>
                </a:extLst>
              </p:cNvPr>
              <p:cNvSpPr/>
              <p:nvPr/>
            </p:nvSpPr>
            <p:spPr>
              <a:xfrm>
                <a:off x="3768858" y="2327113"/>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4" name="Oval 53">
                <a:extLst>
                  <a:ext uri="{FF2B5EF4-FFF2-40B4-BE49-F238E27FC236}">
                    <a16:creationId xmlns:a16="http://schemas.microsoft.com/office/drawing/2014/main" id="{D1A53D1D-47D6-536A-6483-2BE600C70A4A}"/>
                  </a:ext>
                </a:extLst>
              </p:cNvPr>
              <p:cNvSpPr/>
              <p:nvPr/>
            </p:nvSpPr>
            <p:spPr>
              <a:xfrm>
                <a:off x="3891019" y="2322269"/>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Oval 54">
                <a:extLst>
                  <a:ext uri="{FF2B5EF4-FFF2-40B4-BE49-F238E27FC236}">
                    <a16:creationId xmlns:a16="http://schemas.microsoft.com/office/drawing/2014/main" id="{5312E493-88C7-6441-5683-483DF920D6AD}"/>
                  </a:ext>
                </a:extLst>
              </p:cNvPr>
              <p:cNvSpPr/>
              <p:nvPr/>
            </p:nvSpPr>
            <p:spPr>
              <a:xfrm>
                <a:off x="4047045" y="2319847"/>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6" name="Oval 55">
                <a:extLst>
                  <a:ext uri="{FF2B5EF4-FFF2-40B4-BE49-F238E27FC236}">
                    <a16:creationId xmlns:a16="http://schemas.microsoft.com/office/drawing/2014/main" id="{C73D2EE9-E6D1-43AB-0EBE-171B4D916FA5}"/>
                  </a:ext>
                </a:extLst>
              </p:cNvPr>
              <p:cNvSpPr/>
              <p:nvPr/>
            </p:nvSpPr>
            <p:spPr>
              <a:xfrm>
                <a:off x="4190982" y="2302930"/>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7" name="Oval 56">
                <a:extLst>
                  <a:ext uri="{FF2B5EF4-FFF2-40B4-BE49-F238E27FC236}">
                    <a16:creationId xmlns:a16="http://schemas.microsoft.com/office/drawing/2014/main" id="{E6A2F192-361E-4678-5CC7-322DDF70B25B}"/>
                  </a:ext>
                </a:extLst>
              </p:cNvPr>
              <p:cNvSpPr/>
              <p:nvPr/>
            </p:nvSpPr>
            <p:spPr>
              <a:xfrm>
                <a:off x="4347010" y="2300511"/>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8" name="Oval 57">
                <a:extLst>
                  <a:ext uri="{FF2B5EF4-FFF2-40B4-BE49-F238E27FC236}">
                    <a16:creationId xmlns:a16="http://schemas.microsoft.com/office/drawing/2014/main" id="{1D3D385B-170C-A39C-F082-B220B589E688}"/>
                  </a:ext>
                </a:extLst>
              </p:cNvPr>
              <p:cNvSpPr/>
              <p:nvPr/>
            </p:nvSpPr>
            <p:spPr>
              <a:xfrm>
                <a:off x="4503038" y="2298089"/>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9" name="Oval 58">
                <a:extLst>
                  <a:ext uri="{FF2B5EF4-FFF2-40B4-BE49-F238E27FC236}">
                    <a16:creationId xmlns:a16="http://schemas.microsoft.com/office/drawing/2014/main" id="{DD6C9D1C-1355-A50C-EAFC-A0BEECC00BB7}"/>
                  </a:ext>
                </a:extLst>
              </p:cNvPr>
              <p:cNvSpPr/>
              <p:nvPr/>
            </p:nvSpPr>
            <p:spPr>
              <a:xfrm>
                <a:off x="4659066" y="2290823"/>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0" name="Oval 59">
                <a:extLst>
                  <a:ext uri="{FF2B5EF4-FFF2-40B4-BE49-F238E27FC236}">
                    <a16:creationId xmlns:a16="http://schemas.microsoft.com/office/drawing/2014/main" id="{76627C5A-9299-1255-1B99-A7201A4D4FF8}"/>
                  </a:ext>
                </a:extLst>
              </p:cNvPr>
              <p:cNvSpPr/>
              <p:nvPr/>
            </p:nvSpPr>
            <p:spPr>
              <a:xfrm>
                <a:off x="4815094" y="2295667"/>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1" name="Oval 60">
                <a:extLst>
                  <a:ext uri="{FF2B5EF4-FFF2-40B4-BE49-F238E27FC236}">
                    <a16:creationId xmlns:a16="http://schemas.microsoft.com/office/drawing/2014/main" id="{B36D1F28-94C8-3ABC-F157-3BB85C9699AD}"/>
                  </a:ext>
                </a:extLst>
              </p:cNvPr>
              <p:cNvSpPr/>
              <p:nvPr/>
            </p:nvSpPr>
            <p:spPr>
              <a:xfrm>
                <a:off x="4971122" y="2293245"/>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2" name="Oval 61">
                <a:extLst>
                  <a:ext uri="{FF2B5EF4-FFF2-40B4-BE49-F238E27FC236}">
                    <a16:creationId xmlns:a16="http://schemas.microsoft.com/office/drawing/2014/main" id="{4C404709-EDCD-3F75-1937-893A281FD76E}"/>
                  </a:ext>
                </a:extLst>
              </p:cNvPr>
              <p:cNvSpPr/>
              <p:nvPr/>
            </p:nvSpPr>
            <p:spPr>
              <a:xfrm>
                <a:off x="5127150" y="228840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3" name="Oval 62">
                <a:extLst>
                  <a:ext uri="{FF2B5EF4-FFF2-40B4-BE49-F238E27FC236}">
                    <a16:creationId xmlns:a16="http://schemas.microsoft.com/office/drawing/2014/main" id="{35AFD7AD-64E7-541E-8B39-69F2E432CF19}"/>
                  </a:ext>
                </a:extLst>
              </p:cNvPr>
              <p:cNvSpPr/>
              <p:nvPr/>
            </p:nvSpPr>
            <p:spPr>
              <a:xfrm>
                <a:off x="5283176" y="228597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4" name="Oval 63">
                <a:extLst>
                  <a:ext uri="{FF2B5EF4-FFF2-40B4-BE49-F238E27FC236}">
                    <a16:creationId xmlns:a16="http://schemas.microsoft.com/office/drawing/2014/main" id="{0BD5FDB1-4906-3B74-61E6-CDA62D9E4E6C}"/>
                  </a:ext>
                </a:extLst>
              </p:cNvPr>
              <p:cNvSpPr/>
              <p:nvPr/>
            </p:nvSpPr>
            <p:spPr>
              <a:xfrm>
                <a:off x="5435580" y="228599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4" name="Group 13">
              <a:extLst>
                <a:ext uri="{FF2B5EF4-FFF2-40B4-BE49-F238E27FC236}">
                  <a16:creationId xmlns:a16="http://schemas.microsoft.com/office/drawing/2014/main" id="{BCFE0CE8-21A9-7785-CC90-E899FB1058B8}"/>
                </a:ext>
              </a:extLst>
            </p:cNvPr>
            <p:cNvGrpSpPr/>
            <p:nvPr/>
          </p:nvGrpSpPr>
          <p:grpSpPr>
            <a:xfrm>
              <a:off x="2145067" y="2990829"/>
              <a:ext cx="4721400" cy="161309"/>
              <a:chOff x="1862653" y="2438379"/>
              <a:chExt cx="3784614" cy="118559"/>
            </a:xfrm>
          </p:grpSpPr>
          <p:sp>
            <p:nvSpPr>
              <p:cNvPr id="15" name="Oval 14">
                <a:extLst>
                  <a:ext uri="{FF2B5EF4-FFF2-40B4-BE49-F238E27FC236}">
                    <a16:creationId xmlns:a16="http://schemas.microsoft.com/office/drawing/2014/main" id="{42698444-2F39-24BE-D1A2-C5E695B529C4}"/>
                  </a:ext>
                </a:extLst>
              </p:cNvPr>
              <p:cNvSpPr/>
              <p:nvPr/>
            </p:nvSpPr>
            <p:spPr>
              <a:xfrm>
                <a:off x="1862653" y="2506133"/>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665256E7-2705-4EC5-A63A-31E842271874}"/>
                  </a:ext>
                </a:extLst>
              </p:cNvPr>
              <p:cNvSpPr/>
              <p:nvPr/>
            </p:nvSpPr>
            <p:spPr>
              <a:xfrm>
                <a:off x="2018681" y="2503714"/>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2341F852-2976-1304-1FCF-C8B9AE263918}"/>
                  </a:ext>
                </a:extLst>
              </p:cNvPr>
              <p:cNvSpPr/>
              <p:nvPr/>
            </p:nvSpPr>
            <p:spPr>
              <a:xfrm>
                <a:off x="2174709" y="2501292"/>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9B37398B-9421-9C59-74FB-54B756DB86A7}"/>
                  </a:ext>
                </a:extLst>
              </p:cNvPr>
              <p:cNvSpPr/>
              <p:nvPr/>
            </p:nvSpPr>
            <p:spPr>
              <a:xfrm>
                <a:off x="2330737" y="2494026"/>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E039992D-780C-87ED-5C12-DCF2C893E73F}"/>
                  </a:ext>
                </a:extLst>
              </p:cNvPr>
              <p:cNvSpPr/>
              <p:nvPr/>
            </p:nvSpPr>
            <p:spPr>
              <a:xfrm>
                <a:off x="2486765" y="2498870"/>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2D6FBC9C-55EF-FA80-BDDE-130C33C3E9E0}"/>
                  </a:ext>
                </a:extLst>
              </p:cNvPr>
              <p:cNvSpPr/>
              <p:nvPr/>
            </p:nvSpPr>
            <p:spPr>
              <a:xfrm>
                <a:off x="2642793" y="2496448"/>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D32B2BF6-8805-F0F2-2FE9-0F670A1DA34C}"/>
                  </a:ext>
                </a:extLst>
              </p:cNvPr>
              <p:cNvSpPr/>
              <p:nvPr/>
            </p:nvSpPr>
            <p:spPr>
              <a:xfrm>
                <a:off x="2798821" y="2491604"/>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9249887B-EC0A-3782-2092-1F48830CB54B}"/>
                  </a:ext>
                </a:extLst>
              </p:cNvPr>
              <p:cNvSpPr/>
              <p:nvPr/>
            </p:nvSpPr>
            <p:spPr>
              <a:xfrm>
                <a:off x="2988714" y="2489182"/>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D5ED54AF-B1E5-F90C-7C02-9CCE314696FF}"/>
                  </a:ext>
                </a:extLst>
              </p:cNvPr>
              <p:cNvSpPr/>
              <p:nvPr/>
            </p:nvSpPr>
            <p:spPr>
              <a:xfrm>
                <a:off x="3141118" y="2489198"/>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462ADEEA-5161-299A-C8C5-9442AA64A2A4}"/>
                  </a:ext>
                </a:extLst>
              </p:cNvPr>
              <p:cNvSpPr/>
              <p:nvPr/>
            </p:nvSpPr>
            <p:spPr>
              <a:xfrm>
                <a:off x="3297146" y="2486779"/>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2282A594-9A6D-4CD2-3575-50B47C6123F6}"/>
                  </a:ext>
                </a:extLst>
              </p:cNvPr>
              <p:cNvSpPr/>
              <p:nvPr/>
            </p:nvSpPr>
            <p:spPr>
              <a:xfrm>
                <a:off x="3453174" y="2484357"/>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1FACDB8C-BB2F-893D-6579-FA8438A95EEC}"/>
                  </a:ext>
                </a:extLst>
              </p:cNvPr>
              <p:cNvSpPr/>
              <p:nvPr/>
            </p:nvSpPr>
            <p:spPr>
              <a:xfrm>
                <a:off x="3609202" y="2477091"/>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D0FCAA21-BF65-CC6D-BB89-AA2D564D8A37}"/>
                  </a:ext>
                </a:extLst>
              </p:cNvPr>
              <p:cNvSpPr/>
              <p:nvPr/>
            </p:nvSpPr>
            <p:spPr>
              <a:xfrm>
                <a:off x="3765230" y="2481935"/>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2BF4573E-9BA8-8CCF-4AA2-D73878273A5C}"/>
                  </a:ext>
                </a:extLst>
              </p:cNvPr>
              <p:cNvSpPr/>
              <p:nvPr/>
            </p:nvSpPr>
            <p:spPr>
              <a:xfrm>
                <a:off x="3921258" y="2479513"/>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86891103-02C9-203E-4B78-25C143D5080A}"/>
                  </a:ext>
                </a:extLst>
              </p:cNvPr>
              <p:cNvSpPr/>
              <p:nvPr/>
            </p:nvSpPr>
            <p:spPr>
              <a:xfrm>
                <a:off x="4077286" y="2474669"/>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ECFBD2E3-6DC7-6DF0-5B97-4FD6FC9658B1}"/>
                  </a:ext>
                </a:extLst>
              </p:cNvPr>
              <p:cNvSpPr/>
              <p:nvPr/>
            </p:nvSpPr>
            <p:spPr>
              <a:xfrm>
                <a:off x="4233312" y="2472247"/>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48B2D4CB-B11E-9A7F-C420-30A739024799}"/>
                  </a:ext>
                </a:extLst>
              </p:cNvPr>
              <p:cNvSpPr/>
              <p:nvPr/>
            </p:nvSpPr>
            <p:spPr>
              <a:xfrm>
                <a:off x="4343382" y="2455330"/>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AF646BE9-96B4-88DF-7F39-A09E9E0E7B4B}"/>
                  </a:ext>
                </a:extLst>
              </p:cNvPr>
              <p:cNvSpPr/>
              <p:nvPr/>
            </p:nvSpPr>
            <p:spPr>
              <a:xfrm>
                <a:off x="4499410" y="2452911"/>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929BD4EC-DAF8-238C-9D10-7A7A0B454A6E}"/>
                  </a:ext>
                </a:extLst>
              </p:cNvPr>
              <p:cNvSpPr/>
              <p:nvPr/>
            </p:nvSpPr>
            <p:spPr>
              <a:xfrm>
                <a:off x="4655438" y="2450489"/>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BE3FEEC-A6F0-A7DD-F46A-2ABD3B023B1B}"/>
                  </a:ext>
                </a:extLst>
              </p:cNvPr>
              <p:cNvSpPr/>
              <p:nvPr/>
            </p:nvSpPr>
            <p:spPr>
              <a:xfrm>
                <a:off x="4811466" y="2443223"/>
                <a:ext cx="59287" cy="50805"/>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67CA46DB-A505-576F-1CE2-7DC70CA4F8D1}"/>
                  </a:ext>
                </a:extLst>
              </p:cNvPr>
              <p:cNvSpPr/>
              <p:nvPr/>
            </p:nvSpPr>
            <p:spPr>
              <a:xfrm>
                <a:off x="4967494" y="2448067"/>
                <a:ext cx="59287" cy="50805"/>
              </a:xfrm>
              <a:prstGeom prst="ellipse">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6" name="Oval 35">
                <a:extLst>
                  <a:ext uri="{FF2B5EF4-FFF2-40B4-BE49-F238E27FC236}">
                    <a16:creationId xmlns:a16="http://schemas.microsoft.com/office/drawing/2014/main" id="{69B62AF3-EE21-3366-36BF-BAEBF5114DC7}"/>
                  </a:ext>
                </a:extLst>
              </p:cNvPr>
              <p:cNvSpPr/>
              <p:nvPr/>
            </p:nvSpPr>
            <p:spPr>
              <a:xfrm>
                <a:off x="5123522" y="244564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7" name="Oval 36">
                <a:extLst>
                  <a:ext uri="{FF2B5EF4-FFF2-40B4-BE49-F238E27FC236}">
                    <a16:creationId xmlns:a16="http://schemas.microsoft.com/office/drawing/2014/main" id="{4334C59E-F4AD-718A-4433-15ADDBD406B3}"/>
                  </a:ext>
                </a:extLst>
              </p:cNvPr>
              <p:cNvSpPr/>
              <p:nvPr/>
            </p:nvSpPr>
            <p:spPr>
              <a:xfrm>
                <a:off x="5279550" y="2440801"/>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8" name="Oval 37">
                <a:extLst>
                  <a:ext uri="{FF2B5EF4-FFF2-40B4-BE49-F238E27FC236}">
                    <a16:creationId xmlns:a16="http://schemas.microsoft.com/office/drawing/2014/main" id="{AC158A7B-AE52-05C8-C338-639AC0401AD7}"/>
                  </a:ext>
                </a:extLst>
              </p:cNvPr>
              <p:cNvSpPr/>
              <p:nvPr/>
            </p:nvSpPr>
            <p:spPr>
              <a:xfrm>
                <a:off x="5435576" y="2438379"/>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 name="Oval 38">
                <a:extLst>
                  <a:ext uri="{FF2B5EF4-FFF2-40B4-BE49-F238E27FC236}">
                    <a16:creationId xmlns:a16="http://schemas.microsoft.com/office/drawing/2014/main" id="{23D171D3-1CD9-FBA0-B6B5-84E3B3A8F4DC}"/>
                  </a:ext>
                </a:extLst>
              </p:cNvPr>
              <p:cNvSpPr/>
              <p:nvPr/>
            </p:nvSpPr>
            <p:spPr>
              <a:xfrm>
                <a:off x="5587980" y="2438395"/>
                <a:ext cx="59287" cy="50805"/>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sp>
        <p:nvSpPr>
          <p:cNvPr id="166" name="TextBox 165">
            <a:extLst>
              <a:ext uri="{FF2B5EF4-FFF2-40B4-BE49-F238E27FC236}">
                <a16:creationId xmlns:a16="http://schemas.microsoft.com/office/drawing/2014/main" id="{AE6891E5-7734-1BFA-E628-815C0ED37BC2}"/>
              </a:ext>
            </a:extLst>
          </p:cNvPr>
          <p:cNvSpPr txBox="1"/>
          <p:nvPr/>
        </p:nvSpPr>
        <p:spPr>
          <a:xfrm>
            <a:off x="9801820" y="4530455"/>
            <a:ext cx="2210782" cy="1338828"/>
          </a:xfrm>
          <a:prstGeom prst="rect">
            <a:avLst/>
          </a:prstGeom>
          <a:noFill/>
        </p:spPr>
        <p:txBody>
          <a:bodyPr wrap="square" rtlCol="0">
            <a:spAutoFit/>
          </a:bodyPr>
          <a:lstStyle/>
          <a:p>
            <a:pPr>
              <a:lnSpc>
                <a:spcPct val="90000"/>
              </a:lnSpc>
              <a:defRPr/>
            </a:pPr>
            <a:r>
              <a:rPr lang="en-US" kern="0" dirty="0">
                <a:solidFill>
                  <a:schemeClr val="tx1">
                    <a:lumMod val="65000"/>
                    <a:lumOff val="35000"/>
                  </a:schemeClr>
                </a:solidFill>
                <a:latin typeface="Arial" panose="020B0604020202020204" pitchFamily="34" charset="0"/>
                <a:cs typeface="Arial" panose="020B0604020202020204" pitchFamily="34" charset="0"/>
              </a:rPr>
              <a:t>Center of each</a:t>
            </a:r>
            <a:br>
              <a:rPr lang="en-US" kern="0" dirty="0">
                <a:solidFill>
                  <a:schemeClr val="tx1">
                    <a:lumMod val="65000"/>
                    <a:lumOff val="35000"/>
                  </a:schemeClr>
                </a:solidFill>
                <a:latin typeface="Arial" panose="020B0604020202020204" pitchFamily="34" charset="0"/>
                <a:cs typeface="Arial" panose="020B0604020202020204" pitchFamily="34" charset="0"/>
              </a:rPr>
            </a:br>
            <a:r>
              <a:rPr lang="en-US" kern="0" dirty="0">
                <a:solidFill>
                  <a:schemeClr val="tx1">
                    <a:lumMod val="65000"/>
                    <a:lumOff val="35000"/>
                  </a:schemeClr>
                </a:solidFill>
                <a:latin typeface="Arial" panose="020B0604020202020204" pitchFamily="34" charset="0"/>
                <a:cs typeface="Arial" panose="020B0604020202020204" pitchFamily="34" charset="0"/>
              </a:rPr>
              <a:t>6-acre home range; warmer colors represent higher concentration/risk</a:t>
            </a:r>
          </a:p>
        </p:txBody>
      </p:sp>
      <p:sp>
        <p:nvSpPr>
          <p:cNvPr id="167" name="Oval 166">
            <a:extLst>
              <a:ext uri="{FF2B5EF4-FFF2-40B4-BE49-F238E27FC236}">
                <a16:creationId xmlns:a16="http://schemas.microsoft.com/office/drawing/2014/main" id="{2EF8153A-8A9D-6100-6233-6499CC64439E}"/>
              </a:ext>
            </a:extLst>
          </p:cNvPr>
          <p:cNvSpPr/>
          <p:nvPr/>
        </p:nvSpPr>
        <p:spPr>
          <a:xfrm>
            <a:off x="9652314" y="4651642"/>
            <a:ext cx="92270" cy="91440"/>
          </a:xfrm>
          <a:prstGeom prst="ellipse">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3F7A1BB-6316-D562-C7BC-AF0BD7ED8E51}"/>
              </a:ext>
            </a:extLst>
          </p:cNvPr>
          <p:cNvSpPr txBox="1"/>
          <p:nvPr/>
        </p:nvSpPr>
        <p:spPr>
          <a:xfrm>
            <a:off x="2711636" y="6235318"/>
            <a:ext cx="1609096"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(Easterly et al. 2017)</a:t>
            </a:r>
          </a:p>
        </p:txBody>
      </p:sp>
    </p:spTree>
    <p:extLst>
      <p:ext uri="{BB962C8B-B14F-4D97-AF65-F5344CB8AC3E}">
        <p14:creationId xmlns:p14="http://schemas.microsoft.com/office/powerpoint/2010/main" val="2524776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B27876-D5C0-477B-9C12-EA4B4A342353}"/>
              </a:ext>
            </a:extLst>
          </p:cNvPr>
          <p:cNvSpPr/>
          <p:nvPr/>
        </p:nvSpPr>
        <p:spPr bwMode="auto">
          <a:xfrm>
            <a:off x="0" y="2453081"/>
            <a:ext cx="6282814"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t>SWAC Methodology</a:t>
            </a:r>
          </a:p>
          <a:p>
            <a:r>
              <a:rPr lang="en-US" dirty="0">
                <a:solidFill>
                  <a:schemeClr val="bg1"/>
                </a:solidFill>
              </a:rPr>
              <a:t>Case Study #1 – MCB Quantico</a:t>
            </a:r>
          </a:p>
          <a:p>
            <a:r>
              <a:rPr lang="en-US" dirty="0"/>
              <a:t>Case Study #2 – Portland Harbor</a:t>
            </a:r>
          </a:p>
          <a:p>
            <a:r>
              <a:rPr lang="en-US" dirty="0"/>
              <a:t>Other Site Examples</a:t>
            </a:r>
          </a:p>
          <a:p>
            <a:r>
              <a:rPr lang="en-US" dirty="0"/>
              <a:t>Wrap-up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28211854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CE42B-8171-03AF-B3E6-0B17E7A4D315}"/>
              </a:ext>
            </a:extLst>
          </p:cNvPr>
          <p:cNvSpPr/>
          <p:nvPr/>
        </p:nvSpPr>
        <p:spPr bwMode="auto">
          <a:xfrm>
            <a:off x="0" y="1419873"/>
            <a:ext cx="3118104"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solidFill>
                  <a:schemeClr val="bg1"/>
                </a:solidFill>
              </a:rPr>
              <a:t>Introduction</a:t>
            </a:r>
          </a:p>
          <a:p>
            <a:r>
              <a:rPr lang="en-US" dirty="0"/>
              <a:t>SWAC Methodology</a:t>
            </a:r>
          </a:p>
          <a:p>
            <a:r>
              <a:rPr lang="en-US" dirty="0"/>
              <a:t>Case Study #1 – MCB Quantico</a:t>
            </a:r>
          </a:p>
          <a:p>
            <a:r>
              <a:rPr lang="en-US" dirty="0"/>
              <a:t>Case Study #2 – Portland Harbor</a:t>
            </a:r>
          </a:p>
          <a:p>
            <a:r>
              <a:rPr lang="en-US" dirty="0"/>
              <a:t>Other Site Examples</a:t>
            </a:r>
          </a:p>
          <a:p>
            <a:r>
              <a:rPr lang="en-US" dirty="0"/>
              <a:t>Wrap-up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
        <p:nvSpPr>
          <p:cNvPr id="4" name="TextBox 3">
            <a:extLst>
              <a:ext uri="{FF2B5EF4-FFF2-40B4-BE49-F238E27FC236}">
                <a16:creationId xmlns:a16="http://schemas.microsoft.com/office/drawing/2014/main" id="{403786FF-1D39-30A1-5C39-BC6E10015AC0}"/>
              </a:ext>
            </a:extLst>
          </p:cNvPr>
          <p:cNvSpPr txBox="1"/>
          <p:nvPr/>
        </p:nvSpPr>
        <p:spPr>
          <a:xfrm>
            <a:off x="429768" y="6225159"/>
            <a:ext cx="4820919"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MCB: Marine Corps Base</a:t>
            </a:r>
          </a:p>
        </p:txBody>
      </p:sp>
    </p:spTree>
    <p:extLst>
      <p:ext uri="{BB962C8B-B14F-4D97-AF65-F5344CB8AC3E}">
        <p14:creationId xmlns:p14="http://schemas.microsoft.com/office/powerpoint/2010/main" val="36037597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#1 – MCB Quantico</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MCB Quantico Site 102 – Site Setting</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5633005" y="1149400"/>
            <a:ext cx="6157261" cy="5306263"/>
          </a:xfrm>
        </p:spPr>
        <p:txBody>
          <a:bodyPr>
            <a:normAutofit fontScale="92500"/>
          </a:bodyPr>
          <a:lstStyle/>
          <a:p>
            <a:r>
              <a:rPr lang="en-US" dirty="0"/>
              <a:t>Shallow ponds and wetlands</a:t>
            </a:r>
          </a:p>
          <a:p>
            <a:r>
              <a:rPr lang="en-US" dirty="0"/>
              <a:t>16.7-acre site divided into</a:t>
            </a:r>
            <a:br>
              <a:rPr lang="en-US" dirty="0"/>
            </a:br>
            <a:r>
              <a:rPr lang="en-US" dirty="0"/>
              <a:t>three areas based on geography</a:t>
            </a:r>
            <a:br>
              <a:rPr lang="en-US" dirty="0"/>
            </a:br>
            <a:r>
              <a:rPr lang="en-US" dirty="0"/>
              <a:t>(AC-1, AC-2, AC-3)</a:t>
            </a:r>
          </a:p>
          <a:p>
            <a:r>
              <a:rPr lang="en-US" dirty="0"/>
              <a:t>No recreational fishing</a:t>
            </a:r>
          </a:p>
          <a:p>
            <a:r>
              <a:rPr lang="en-US" dirty="0"/>
              <a:t>Unacceptable ecological risk from exposure to DDT in sediment</a:t>
            </a:r>
          </a:p>
          <a:p>
            <a:r>
              <a:rPr lang="en-US" dirty="0"/>
              <a:t>Officer Candidate School training area to west; active year-round except for December and mid-March to mid-May </a:t>
            </a:r>
          </a:p>
          <a:p>
            <a:r>
              <a:rPr lang="en-US" dirty="0"/>
              <a:t>Area AC-3 includes portion of “The Quigley,” a highly valued training area</a:t>
            </a:r>
          </a:p>
        </p:txBody>
      </p:sp>
      <p:pic>
        <p:nvPicPr>
          <p:cNvPr id="7" name="Picture 6">
            <a:extLst>
              <a:ext uri="{FF2B5EF4-FFF2-40B4-BE49-F238E27FC236}">
                <a16:creationId xmlns:a16="http://schemas.microsoft.com/office/drawing/2014/main" id="{5BCAA7AB-C52F-26B7-2EE1-BDB74D1E088E}"/>
              </a:ext>
            </a:extLst>
          </p:cNvPr>
          <p:cNvPicPr>
            <a:picLocks noChangeAspect="1"/>
          </p:cNvPicPr>
          <p:nvPr/>
        </p:nvPicPr>
        <p:blipFill>
          <a:blip r:embed="rId3"/>
          <a:stretch>
            <a:fillRect/>
          </a:stretch>
        </p:blipFill>
        <p:spPr>
          <a:xfrm>
            <a:off x="838200" y="1186556"/>
            <a:ext cx="4530505" cy="5231949"/>
          </a:xfrm>
          <a:prstGeom prst="rect">
            <a:avLst/>
          </a:prstGeom>
          <a:ln>
            <a:noFill/>
          </a:ln>
        </p:spPr>
      </p:pic>
      <p:sp>
        <p:nvSpPr>
          <p:cNvPr id="8" name="TextBox 7">
            <a:extLst>
              <a:ext uri="{FF2B5EF4-FFF2-40B4-BE49-F238E27FC236}">
                <a16:creationId xmlns:a16="http://schemas.microsoft.com/office/drawing/2014/main" id="{2E6DACC1-A8D6-EDA3-A5FA-58DBA285A313}"/>
              </a:ext>
            </a:extLst>
          </p:cNvPr>
          <p:cNvSpPr txBox="1"/>
          <p:nvPr/>
        </p:nvSpPr>
        <p:spPr>
          <a:xfrm>
            <a:off x="4269850" y="2186609"/>
            <a:ext cx="723275" cy="369332"/>
          </a:xfrm>
          <a:prstGeom prst="rect">
            <a:avLst/>
          </a:prstGeom>
          <a:noFill/>
        </p:spPr>
        <p:txBody>
          <a:bodyPr wrap="none" rtlCol="0">
            <a:spAutoFit/>
          </a:bodyPr>
          <a:lstStyle/>
          <a:p>
            <a:r>
              <a:rPr lang="en-US" b="1" dirty="0">
                <a:solidFill>
                  <a:schemeClr val="bg1"/>
                </a:solidFill>
                <a:latin typeface="Arial" panose="020B0604020202020204" pitchFamily="34" charset="0"/>
              </a:rPr>
              <a:t>AC-1</a:t>
            </a:r>
          </a:p>
        </p:txBody>
      </p:sp>
      <p:sp>
        <p:nvSpPr>
          <p:cNvPr id="9" name="TextBox 8">
            <a:extLst>
              <a:ext uri="{FF2B5EF4-FFF2-40B4-BE49-F238E27FC236}">
                <a16:creationId xmlns:a16="http://schemas.microsoft.com/office/drawing/2014/main" id="{1C3D7F3E-8D28-DA06-E62C-76B2B3074E05}"/>
              </a:ext>
            </a:extLst>
          </p:cNvPr>
          <p:cNvSpPr txBox="1"/>
          <p:nvPr/>
        </p:nvSpPr>
        <p:spPr>
          <a:xfrm>
            <a:off x="3619753" y="2744525"/>
            <a:ext cx="723275" cy="369332"/>
          </a:xfrm>
          <a:prstGeom prst="rect">
            <a:avLst/>
          </a:prstGeom>
          <a:noFill/>
        </p:spPr>
        <p:txBody>
          <a:bodyPr wrap="none" rtlCol="0">
            <a:spAutoFit/>
          </a:bodyPr>
          <a:lstStyle/>
          <a:p>
            <a:r>
              <a:rPr lang="en-US" b="1" dirty="0">
                <a:solidFill>
                  <a:schemeClr val="bg1"/>
                </a:solidFill>
                <a:latin typeface="Arial" panose="020B0604020202020204" pitchFamily="34" charset="0"/>
              </a:rPr>
              <a:t>AC-2</a:t>
            </a:r>
          </a:p>
        </p:txBody>
      </p:sp>
      <p:sp>
        <p:nvSpPr>
          <p:cNvPr id="10" name="TextBox 9">
            <a:extLst>
              <a:ext uri="{FF2B5EF4-FFF2-40B4-BE49-F238E27FC236}">
                <a16:creationId xmlns:a16="http://schemas.microsoft.com/office/drawing/2014/main" id="{CC05C7DE-9FAB-F6AA-F387-A88722F3E92B}"/>
              </a:ext>
            </a:extLst>
          </p:cNvPr>
          <p:cNvSpPr txBox="1"/>
          <p:nvPr/>
        </p:nvSpPr>
        <p:spPr>
          <a:xfrm>
            <a:off x="2501062" y="4829092"/>
            <a:ext cx="723275" cy="369332"/>
          </a:xfrm>
          <a:prstGeom prst="rect">
            <a:avLst/>
          </a:prstGeom>
          <a:noFill/>
        </p:spPr>
        <p:txBody>
          <a:bodyPr wrap="none" rtlCol="0">
            <a:spAutoFit/>
          </a:bodyPr>
          <a:lstStyle/>
          <a:p>
            <a:r>
              <a:rPr lang="en-US" b="1" dirty="0">
                <a:solidFill>
                  <a:schemeClr val="bg1"/>
                </a:solidFill>
                <a:latin typeface="Arial" panose="020B0604020202020204" pitchFamily="34" charset="0"/>
              </a:rPr>
              <a:t>AC-3</a:t>
            </a:r>
          </a:p>
        </p:txBody>
      </p:sp>
      <p:sp>
        <p:nvSpPr>
          <p:cNvPr id="11" name="TextBox 10">
            <a:extLst>
              <a:ext uri="{FF2B5EF4-FFF2-40B4-BE49-F238E27FC236}">
                <a16:creationId xmlns:a16="http://schemas.microsoft.com/office/drawing/2014/main" id="{726321A7-5028-1025-2AE5-F9A8D983634D}"/>
              </a:ext>
            </a:extLst>
          </p:cNvPr>
          <p:cNvSpPr txBox="1"/>
          <p:nvPr/>
        </p:nvSpPr>
        <p:spPr>
          <a:xfrm>
            <a:off x="5320469" y="6171036"/>
            <a:ext cx="1348739"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(NAVFAC 2021)</a:t>
            </a:r>
          </a:p>
        </p:txBody>
      </p:sp>
      <p:sp>
        <p:nvSpPr>
          <p:cNvPr id="5" name="TextBox 1">
            <a:extLst>
              <a:ext uri="{FF2B5EF4-FFF2-40B4-BE49-F238E27FC236}">
                <a16:creationId xmlns:a16="http://schemas.microsoft.com/office/drawing/2014/main" id="{51CC5DA5-A7D5-9433-DD5F-65A74EE3D444}"/>
              </a:ext>
            </a:extLst>
          </p:cNvPr>
          <p:cNvSpPr txBox="1"/>
          <p:nvPr/>
        </p:nvSpPr>
        <p:spPr>
          <a:xfrm>
            <a:off x="7443584" y="6210479"/>
            <a:ext cx="4748416"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chemeClr val="tx1">
                    <a:lumMod val="75000"/>
                    <a:lumOff val="25000"/>
                  </a:schemeClr>
                </a:solidFill>
                <a:latin typeface="Arial"/>
                <a:cs typeface="Arial"/>
              </a:rPr>
              <a:t>DDT: dichlorodiphenyltrichloroethane </a:t>
            </a:r>
          </a:p>
        </p:txBody>
      </p:sp>
    </p:spTree>
    <p:extLst>
      <p:ext uri="{BB962C8B-B14F-4D97-AF65-F5344CB8AC3E}">
        <p14:creationId xmlns:p14="http://schemas.microsoft.com/office/powerpoint/2010/main" val="280638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0EFC7A-A347-CF3F-A689-D88D2AD27DA9}"/>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795465" y="1126542"/>
            <a:ext cx="4656410" cy="5367528"/>
          </a:xfrm>
          <a:prstGeom prst="rect">
            <a:avLst/>
          </a:prstGeom>
          <a:ln>
            <a:noFill/>
          </a:ln>
        </p:spPr>
      </p:pic>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#1 – MCB Quantico</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MCB Quantico Site 102 – SWAC Areas</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5602143" y="1656379"/>
            <a:ext cx="5483352" cy="4578446"/>
          </a:xfrm>
        </p:spPr>
        <p:txBody>
          <a:bodyPr/>
          <a:lstStyle/>
          <a:p>
            <a:r>
              <a:rPr lang="en-US" dirty="0"/>
              <a:t>RAOs reduce risk to insectivorous and piscivorous birds, piscivorous mammals, and resident fish from food-chain exposure to DDx in sediments</a:t>
            </a:r>
          </a:p>
          <a:p>
            <a:r>
              <a:rPr lang="en-US" dirty="0"/>
              <a:t>Subareas AC-1, AC-2, and AC-3 have different bioavailability characteristics and thus different PRGs</a:t>
            </a:r>
          </a:p>
          <a:p>
            <a:endParaRPr lang="en-US" dirty="0"/>
          </a:p>
        </p:txBody>
      </p:sp>
      <p:sp>
        <p:nvSpPr>
          <p:cNvPr id="9" name="TextBox 8">
            <a:extLst>
              <a:ext uri="{FF2B5EF4-FFF2-40B4-BE49-F238E27FC236}">
                <a16:creationId xmlns:a16="http://schemas.microsoft.com/office/drawing/2014/main" id="{34381ED0-C9ED-1F77-C784-6CCD22B72B49}"/>
              </a:ext>
            </a:extLst>
          </p:cNvPr>
          <p:cNvSpPr txBox="1"/>
          <p:nvPr/>
        </p:nvSpPr>
        <p:spPr>
          <a:xfrm>
            <a:off x="4211084" y="2223749"/>
            <a:ext cx="723275" cy="369332"/>
          </a:xfrm>
          <a:prstGeom prst="rect">
            <a:avLst/>
          </a:prstGeom>
          <a:noFill/>
        </p:spPr>
        <p:txBody>
          <a:bodyPr wrap="none" rtlCol="0">
            <a:spAutoFit/>
          </a:bodyPr>
          <a:lstStyle/>
          <a:p>
            <a:r>
              <a:rPr lang="en-US" b="1" dirty="0">
                <a:latin typeface="Arial" panose="020B0604020202020204" pitchFamily="34" charset="0"/>
              </a:rPr>
              <a:t>AC-1</a:t>
            </a:r>
          </a:p>
        </p:txBody>
      </p:sp>
      <p:sp>
        <p:nvSpPr>
          <p:cNvPr id="10" name="TextBox 9">
            <a:extLst>
              <a:ext uri="{FF2B5EF4-FFF2-40B4-BE49-F238E27FC236}">
                <a16:creationId xmlns:a16="http://schemas.microsoft.com/office/drawing/2014/main" id="{EE2C44CD-166D-6FE4-27A3-1E3E25994F97}"/>
              </a:ext>
            </a:extLst>
          </p:cNvPr>
          <p:cNvSpPr txBox="1"/>
          <p:nvPr/>
        </p:nvSpPr>
        <p:spPr>
          <a:xfrm>
            <a:off x="3548300" y="2849759"/>
            <a:ext cx="723275" cy="369332"/>
          </a:xfrm>
          <a:prstGeom prst="rect">
            <a:avLst/>
          </a:prstGeom>
          <a:noFill/>
        </p:spPr>
        <p:txBody>
          <a:bodyPr wrap="none" rtlCol="0">
            <a:spAutoFit/>
          </a:bodyPr>
          <a:lstStyle/>
          <a:p>
            <a:r>
              <a:rPr lang="en-US" b="1" dirty="0">
                <a:latin typeface="Arial" panose="020B0604020202020204" pitchFamily="34" charset="0"/>
              </a:rPr>
              <a:t>AC-2</a:t>
            </a:r>
          </a:p>
        </p:txBody>
      </p:sp>
      <p:sp>
        <p:nvSpPr>
          <p:cNvPr id="11" name="TextBox 10">
            <a:extLst>
              <a:ext uri="{FF2B5EF4-FFF2-40B4-BE49-F238E27FC236}">
                <a16:creationId xmlns:a16="http://schemas.microsoft.com/office/drawing/2014/main" id="{728885FC-5CEB-A7DA-8144-F701951CB675}"/>
              </a:ext>
            </a:extLst>
          </p:cNvPr>
          <p:cNvSpPr txBox="1"/>
          <p:nvPr/>
        </p:nvSpPr>
        <p:spPr>
          <a:xfrm>
            <a:off x="2322887" y="4941724"/>
            <a:ext cx="723275" cy="369332"/>
          </a:xfrm>
          <a:prstGeom prst="rect">
            <a:avLst/>
          </a:prstGeom>
          <a:noFill/>
        </p:spPr>
        <p:txBody>
          <a:bodyPr wrap="none" rtlCol="0">
            <a:spAutoFit/>
          </a:bodyPr>
          <a:lstStyle/>
          <a:p>
            <a:r>
              <a:rPr lang="en-US" b="1" dirty="0">
                <a:latin typeface="Arial" panose="020B0604020202020204" pitchFamily="34" charset="0"/>
              </a:rPr>
              <a:t>AC-3</a:t>
            </a:r>
          </a:p>
        </p:txBody>
      </p:sp>
      <p:sp>
        <p:nvSpPr>
          <p:cNvPr id="6" name="TextBox 5">
            <a:extLst>
              <a:ext uri="{FF2B5EF4-FFF2-40B4-BE49-F238E27FC236}">
                <a16:creationId xmlns:a16="http://schemas.microsoft.com/office/drawing/2014/main" id="{2233363F-16F3-4B1C-F4C4-5224A1B4E873}"/>
              </a:ext>
            </a:extLst>
          </p:cNvPr>
          <p:cNvSpPr txBox="1"/>
          <p:nvPr/>
        </p:nvSpPr>
        <p:spPr>
          <a:xfrm>
            <a:off x="5320469" y="6171036"/>
            <a:ext cx="1348739"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(NAVFAC 2021)</a:t>
            </a:r>
          </a:p>
        </p:txBody>
      </p:sp>
    </p:spTree>
    <p:extLst>
      <p:ext uri="{BB962C8B-B14F-4D97-AF65-F5344CB8AC3E}">
        <p14:creationId xmlns:p14="http://schemas.microsoft.com/office/powerpoint/2010/main" val="2791081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#1 – MCB Quantico</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14905"/>
            <a:ext cx="9705175" cy="549275"/>
          </a:xfrm>
        </p:spPr>
        <p:txBody>
          <a:bodyPr/>
          <a:lstStyle/>
          <a:p>
            <a:r>
              <a:rPr lang="en-US" dirty="0"/>
              <a:t>MCB Quantico Site 102 – SWAC Method</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5632704" y="1623722"/>
            <a:ext cx="5449824" cy="4351338"/>
          </a:xfrm>
        </p:spPr>
        <p:txBody>
          <a:bodyPr/>
          <a:lstStyle/>
          <a:p>
            <a:r>
              <a:rPr lang="en-US" dirty="0"/>
              <a:t>Thiessen polygon method</a:t>
            </a:r>
            <a:br>
              <a:rPr lang="en-US" dirty="0"/>
            </a:br>
            <a:r>
              <a:rPr lang="en-US" dirty="0"/>
              <a:t>was used to calculate SWACs:</a:t>
            </a:r>
          </a:p>
          <a:p>
            <a:pPr lvl="1">
              <a:spcBef>
                <a:spcPts val="1000"/>
              </a:spcBef>
            </a:pPr>
            <a:r>
              <a:rPr lang="en-US" dirty="0"/>
              <a:t>Site was divided into three subareas based on geographic boundaries; each subarea was relatively small</a:t>
            </a:r>
          </a:p>
          <a:p>
            <a:pPr lvl="1">
              <a:spcBef>
                <a:spcPts val="1000"/>
              </a:spcBef>
            </a:pPr>
            <a:r>
              <a:rPr lang="en-US" dirty="0"/>
              <a:t>High-concentration areas were well-defined</a:t>
            </a:r>
          </a:p>
        </p:txBody>
      </p:sp>
      <p:pic>
        <p:nvPicPr>
          <p:cNvPr id="10" name="Picture 9">
            <a:extLst>
              <a:ext uri="{FF2B5EF4-FFF2-40B4-BE49-F238E27FC236}">
                <a16:creationId xmlns:a16="http://schemas.microsoft.com/office/drawing/2014/main" id="{1643F6E7-EF1E-207D-ACA3-669C2E8B1962}"/>
              </a:ext>
            </a:extLst>
          </p:cNvPr>
          <p:cNvPicPr>
            <a:picLocks noChangeAspect="1"/>
          </p:cNvPicPr>
          <p:nvPr/>
        </p:nvPicPr>
        <p:blipFill>
          <a:blip r:embed="rId3"/>
          <a:stretch>
            <a:fillRect/>
          </a:stretch>
        </p:blipFill>
        <p:spPr>
          <a:xfrm>
            <a:off x="841248" y="1188720"/>
            <a:ext cx="4498241" cy="5230368"/>
          </a:xfrm>
          <a:prstGeom prst="rect">
            <a:avLst/>
          </a:prstGeom>
          <a:ln>
            <a:noFill/>
          </a:ln>
        </p:spPr>
      </p:pic>
      <p:grpSp>
        <p:nvGrpSpPr>
          <p:cNvPr id="16" name="Group 15">
            <a:extLst>
              <a:ext uri="{FF2B5EF4-FFF2-40B4-BE49-F238E27FC236}">
                <a16:creationId xmlns:a16="http://schemas.microsoft.com/office/drawing/2014/main" id="{F2BBF8FD-5B0A-77E7-869D-05BCCA745DEF}"/>
              </a:ext>
            </a:extLst>
          </p:cNvPr>
          <p:cNvGrpSpPr/>
          <p:nvPr/>
        </p:nvGrpSpPr>
        <p:grpSpPr>
          <a:xfrm>
            <a:off x="3496291" y="5022853"/>
            <a:ext cx="1743221" cy="1292854"/>
            <a:chOff x="5544547" y="5342766"/>
            <a:chExt cx="1743221" cy="1292854"/>
          </a:xfrm>
        </p:grpSpPr>
        <p:sp>
          <p:nvSpPr>
            <p:cNvPr id="14" name="TextBox 13">
              <a:extLst>
                <a:ext uri="{FF2B5EF4-FFF2-40B4-BE49-F238E27FC236}">
                  <a16:creationId xmlns:a16="http://schemas.microsoft.com/office/drawing/2014/main" id="{5582BA9E-7848-C6BF-2830-F85473336F41}"/>
                </a:ext>
              </a:extLst>
            </p:cNvPr>
            <p:cNvSpPr txBox="1"/>
            <p:nvPr/>
          </p:nvSpPr>
          <p:spPr>
            <a:xfrm>
              <a:off x="5544547" y="5342766"/>
              <a:ext cx="1743221" cy="1292854"/>
            </a:xfrm>
            <a:prstGeom prst="rect">
              <a:avLst/>
            </a:prstGeom>
            <a:solidFill>
              <a:schemeClr val="bg1"/>
            </a:solidFill>
            <a:ln>
              <a:solidFill>
                <a:schemeClr val="bg2">
                  <a:lumMod val="50000"/>
                </a:schemeClr>
              </a:solidFill>
            </a:ln>
          </p:spPr>
          <p:txBody>
            <a:bodyPr wrap="square" rtlCol="0">
              <a:spAutoFit/>
            </a:bodyPr>
            <a:lstStyle/>
            <a:p>
              <a:r>
                <a:rPr lang="en-US" sz="900" b="1" dirty="0">
                  <a:latin typeface="Arial" panose="020B0604020202020204" pitchFamily="34" charset="0"/>
                  <a:cs typeface="Arial" panose="020B0604020202020204" pitchFamily="34" charset="0"/>
                </a:rPr>
                <a:t>Legend</a:t>
              </a:r>
            </a:p>
            <a:p>
              <a:r>
                <a:rPr lang="en-US" sz="900" b="1" dirty="0">
                  <a:latin typeface="Arial" panose="020B0604020202020204" pitchFamily="34" charset="0"/>
                  <a:cs typeface="Arial" panose="020B0604020202020204" pitchFamily="34" charset="0"/>
                </a:rPr>
                <a:t>Total DDx (µg/kg dry weight)</a:t>
              </a:r>
            </a:p>
            <a:p>
              <a:pPr marL="228600" indent="-228600">
                <a:lnSpc>
                  <a:spcPct val="103000"/>
                </a:lnSpc>
                <a:spcBef>
                  <a:spcPts val="600"/>
                </a:spcBef>
              </a:pPr>
              <a:r>
                <a:rPr lang="en-US" sz="900" dirty="0">
                  <a:latin typeface="Arial" panose="020B0604020202020204" pitchFamily="34" charset="0"/>
                  <a:cs typeface="Arial" panose="020B0604020202020204" pitchFamily="34" charset="0"/>
                </a:rPr>
                <a:t>	0–200</a:t>
              </a:r>
            </a:p>
            <a:p>
              <a:pPr marL="228600" indent="-228600">
                <a:lnSpc>
                  <a:spcPct val="103000"/>
                </a:lnSpc>
              </a:pPr>
              <a:r>
                <a:rPr lang="en-US" sz="900" dirty="0">
                  <a:latin typeface="Arial" panose="020B0604020202020204" pitchFamily="34" charset="0"/>
                  <a:cs typeface="Arial" panose="020B0604020202020204" pitchFamily="34" charset="0"/>
                </a:rPr>
                <a:t>	200–400</a:t>
              </a:r>
            </a:p>
            <a:p>
              <a:pPr marL="228600" indent="-228600">
                <a:lnSpc>
                  <a:spcPct val="103000"/>
                </a:lnSpc>
              </a:pPr>
              <a:r>
                <a:rPr lang="en-US" sz="900" dirty="0">
                  <a:latin typeface="Arial" panose="020B0604020202020204" pitchFamily="34" charset="0"/>
                  <a:cs typeface="Arial" panose="020B0604020202020204" pitchFamily="34" charset="0"/>
                </a:rPr>
                <a:t>	400–600 </a:t>
              </a:r>
            </a:p>
            <a:p>
              <a:pPr marL="228600" indent="-228600">
                <a:lnSpc>
                  <a:spcPct val="103000"/>
                </a:lnSpc>
              </a:pPr>
              <a:r>
                <a:rPr lang="en-US" sz="900" dirty="0">
                  <a:latin typeface="Arial" panose="020B0604020202020204" pitchFamily="34" charset="0"/>
                  <a:cs typeface="Arial" panose="020B0604020202020204" pitchFamily="34" charset="0"/>
                </a:rPr>
                <a:t>	600–800</a:t>
              </a:r>
            </a:p>
            <a:p>
              <a:pPr marL="228600" indent="-228600">
                <a:lnSpc>
                  <a:spcPct val="103000"/>
                </a:lnSpc>
              </a:pPr>
              <a:r>
                <a:rPr lang="en-US" sz="900" dirty="0">
                  <a:latin typeface="Arial" panose="020B0604020202020204" pitchFamily="34" charset="0"/>
                  <a:cs typeface="Arial" panose="020B0604020202020204" pitchFamily="34" charset="0"/>
                </a:rPr>
                <a:t>	800–1000</a:t>
              </a:r>
            </a:p>
            <a:p>
              <a:pPr marL="228600" indent="-228600">
                <a:lnSpc>
                  <a:spcPct val="103000"/>
                </a:lnSpc>
              </a:pPr>
              <a:r>
                <a:rPr lang="en-US" sz="900" dirty="0">
                  <a:latin typeface="Arial" panose="020B0604020202020204" pitchFamily="34" charset="0"/>
                  <a:cs typeface="Arial" panose="020B0604020202020204" pitchFamily="34" charset="0"/>
                </a:rPr>
                <a:t>	&gt;1000</a:t>
              </a:r>
            </a:p>
          </p:txBody>
        </p:sp>
        <p:pic>
          <p:nvPicPr>
            <p:cNvPr id="8" name="Content Placeholder 8">
              <a:extLst>
                <a:ext uri="{FF2B5EF4-FFF2-40B4-BE49-F238E27FC236}">
                  <a16:creationId xmlns:a16="http://schemas.microsoft.com/office/drawing/2014/main" id="{FAE975EE-B964-0FD5-D84A-52D7CA6241B2}"/>
                </a:ext>
              </a:extLst>
            </p:cNvPr>
            <p:cNvPicPr>
              <a:picLocks noChangeAspect="1"/>
            </p:cNvPicPr>
            <p:nvPr/>
          </p:nvPicPr>
          <p:blipFill rotWithShape="1">
            <a:blip r:embed="rId4"/>
            <a:srcRect l="5143" t="28379" r="84900" b="1368"/>
            <a:stretch/>
          </p:blipFill>
          <p:spPr>
            <a:xfrm>
              <a:off x="5632704" y="5729279"/>
              <a:ext cx="170688" cy="822960"/>
            </a:xfrm>
            <a:prstGeom prst="rect">
              <a:avLst/>
            </a:prstGeom>
            <a:ln>
              <a:noFill/>
            </a:ln>
          </p:spPr>
        </p:pic>
      </p:grpSp>
      <p:sp>
        <p:nvSpPr>
          <p:cNvPr id="5" name="TextBox 4">
            <a:extLst>
              <a:ext uri="{FF2B5EF4-FFF2-40B4-BE49-F238E27FC236}">
                <a16:creationId xmlns:a16="http://schemas.microsoft.com/office/drawing/2014/main" id="{E868B2B6-05B6-123C-3C70-8A0BFA95641B}"/>
              </a:ext>
            </a:extLst>
          </p:cNvPr>
          <p:cNvSpPr txBox="1"/>
          <p:nvPr/>
        </p:nvSpPr>
        <p:spPr>
          <a:xfrm>
            <a:off x="5320469" y="6171036"/>
            <a:ext cx="1348739"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(NAVFAC 2021)</a:t>
            </a:r>
          </a:p>
        </p:txBody>
      </p:sp>
    </p:spTree>
    <p:extLst>
      <p:ext uri="{BB962C8B-B14F-4D97-AF65-F5344CB8AC3E}">
        <p14:creationId xmlns:p14="http://schemas.microsoft.com/office/powerpoint/2010/main" val="776834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860C10-FE94-E8D0-E9CE-9321748744EA}"/>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755" t="410" r="-569"/>
          <a:stretch/>
        </p:blipFill>
        <p:spPr>
          <a:xfrm>
            <a:off x="841248" y="1188719"/>
            <a:ext cx="4587279" cy="5290093"/>
          </a:xfrm>
          <a:prstGeom prst="rect">
            <a:avLst/>
          </a:prstGeom>
        </p:spPr>
      </p:pic>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#1 – MCB Quantico</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14905"/>
            <a:ext cx="9924631" cy="549275"/>
          </a:xfrm>
        </p:spPr>
        <p:txBody>
          <a:bodyPr/>
          <a:lstStyle/>
          <a:p>
            <a:r>
              <a:rPr lang="en-US" dirty="0"/>
              <a:t>MCB Quantico Site 102 – Remedial Footprint</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5632704" y="1623722"/>
            <a:ext cx="5340096" cy="4351338"/>
          </a:xfrm>
        </p:spPr>
        <p:txBody>
          <a:bodyPr>
            <a:normAutofit lnSpcReduction="10000"/>
          </a:bodyPr>
          <a:lstStyle/>
          <a:p>
            <a:r>
              <a:rPr lang="en-US" dirty="0"/>
              <a:t>Area AC-1</a:t>
            </a:r>
          </a:p>
          <a:p>
            <a:pPr lvl="1">
              <a:spcBef>
                <a:spcPts val="1000"/>
              </a:spcBef>
            </a:pPr>
            <a:r>
              <a:rPr lang="en-US" dirty="0"/>
              <a:t>SWAC was below PRG; thus, no active remediation required</a:t>
            </a:r>
          </a:p>
          <a:p>
            <a:r>
              <a:rPr lang="en-US" dirty="0"/>
              <a:t>Areas AC-2 and AC-3</a:t>
            </a:r>
          </a:p>
          <a:p>
            <a:pPr lvl="1">
              <a:spcBef>
                <a:spcPts val="1000"/>
              </a:spcBef>
            </a:pPr>
            <a:r>
              <a:rPr lang="en-US" dirty="0"/>
              <a:t>Polygons were selected for active remediation so that post-remedy SWAC is below PRG</a:t>
            </a:r>
          </a:p>
          <a:p>
            <a:r>
              <a:rPr lang="en-US" dirty="0"/>
              <a:t>Area AC-3</a:t>
            </a:r>
          </a:p>
          <a:p>
            <a:pPr lvl="1">
              <a:spcBef>
                <a:spcPts val="1000"/>
              </a:spcBef>
            </a:pPr>
            <a:r>
              <a:rPr lang="en-US" dirty="0"/>
              <a:t>Polygons for active remediation were selected to avoid Quigley Training Area</a:t>
            </a:r>
          </a:p>
        </p:txBody>
      </p:sp>
      <p:sp>
        <p:nvSpPr>
          <p:cNvPr id="5" name="TextBox 4">
            <a:extLst>
              <a:ext uri="{FF2B5EF4-FFF2-40B4-BE49-F238E27FC236}">
                <a16:creationId xmlns:a16="http://schemas.microsoft.com/office/drawing/2014/main" id="{DD227F7A-86BA-9812-53F4-C7B6017B91FB}"/>
              </a:ext>
            </a:extLst>
          </p:cNvPr>
          <p:cNvSpPr txBox="1"/>
          <p:nvPr/>
        </p:nvSpPr>
        <p:spPr>
          <a:xfrm>
            <a:off x="3821293" y="1776074"/>
            <a:ext cx="723275" cy="369332"/>
          </a:xfrm>
          <a:prstGeom prst="rect">
            <a:avLst/>
          </a:prstGeom>
          <a:noFill/>
        </p:spPr>
        <p:txBody>
          <a:bodyPr wrap="none" rtlCol="0">
            <a:spAutoFit/>
          </a:bodyPr>
          <a:lstStyle/>
          <a:p>
            <a:r>
              <a:rPr lang="en-US" b="1" dirty="0">
                <a:solidFill>
                  <a:schemeClr val="bg1"/>
                </a:solidFill>
                <a:latin typeface="Arial" panose="020B0604020202020204" pitchFamily="34" charset="0"/>
              </a:rPr>
              <a:t>AC-1</a:t>
            </a:r>
          </a:p>
        </p:txBody>
      </p:sp>
      <p:sp>
        <p:nvSpPr>
          <p:cNvPr id="6" name="TextBox 5">
            <a:extLst>
              <a:ext uri="{FF2B5EF4-FFF2-40B4-BE49-F238E27FC236}">
                <a16:creationId xmlns:a16="http://schemas.microsoft.com/office/drawing/2014/main" id="{A042344B-3E32-EAE9-521D-6009B7FEB9FD}"/>
              </a:ext>
            </a:extLst>
          </p:cNvPr>
          <p:cNvSpPr txBox="1"/>
          <p:nvPr/>
        </p:nvSpPr>
        <p:spPr>
          <a:xfrm>
            <a:off x="3002143" y="2509499"/>
            <a:ext cx="723275" cy="369332"/>
          </a:xfrm>
          <a:prstGeom prst="rect">
            <a:avLst/>
          </a:prstGeom>
          <a:noFill/>
        </p:spPr>
        <p:txBody>
          <a:bodyPr wrap="none" rtlCol="0">
            <a:spAutoFit/>
          </a:bodyPr>
          <a:lstStyle/>
          <a:p>
            <a:r>
              <a:rPr lang="en-US" b="1" dirty="0">
                <a:solidFill>
                  <a:schemeClr val="bg1"/>
                </a:solidFill>
                <a:latin typeface="Arial" panose="020B0604020202020204" pitchFamily="34" charset="0"/>
              </a:rPr>
              <a:t>AC-2</a:t>
            </a:r>
          </a:p>
        </p:txBody>
      </p:sp>
      <p:sp>
        <p:nvSpPr>
          <p:cNvPr id="8" name="TextBox 7">
            <a:extLst>
              <a:ext uri="{FF2B5EF4-FFF2-40B4-BE49-F238E27FC236}">
                <a16:creationId xmlns:a16="http://schemas.microsoft.com/office/drawing/2014/main" id="{EDA60525-B27E-9B4F-3BBB-A8F03ED3AC46}"/>
              </a:ext>
            </a:extLst>
          </p:cNvPr>
          <p:cNvSpPr txBox="1"/>
          <p:nvPr/>
        </p:nvSpPr>
        <p:spPr>
          <a:xfrm>
            <a:off x="1992493" y="4395449"/>
            <a:ext cx="723275" cy="369332"/>
          </a:xfrm>
          <a:prstGeom prst="rect">
            <a:avLst/>
          </a:prstGeom>
          <a:noFill/>
        </p:spPr>
        <p:txBody>
          <a:bodyPr wrap="none" rtlCol="0">
            <a:spAutoFit/>
          </a:bodyPr>
          <a:lstStyle/>
          <a:p>
            <a:r>
              <a:rPr lang="en-US" b="1" dirty="0">
                <a:solidFill>
                  <a:schemeClr val="bg1"/>
                </a:solidFill>
                <a:latin typeface="Arial" panose="020B0604020202020204" pitchFamily="34" charset="0"/>
              </a:rPr>
              <a:t>AC-3</a:t>
            </a:r>
          </a:p>
        </p:txBody>
      </p:sp>
      <p:sp>
        <p:nvSpPr>
          <p:cNvPr id="9" name="TextBox 8">
            <a:extLst>
              <a:ext uri="{FF2B5EF4-FFF2-40B4-BE49-F238E27FC236}">
                <a16:creationId xmlns:a16="http://schemas.microsoft.com/office/drawing/2014/main" id="{8115B2F1-14FB-97E5-4320-C48DB521419A}"/>
              </a:ext>
            </a:extLst>
          </p:cNvPr>
          <p:cNvSpPr txBox="1"/>
          <p:nvPr/>
        </p:nvSpPr>
        <p:spPr>
          <a:xfrm>
            <a:off x="5378344" y="6228911"/>
            <a:ext cx="1348739"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(NAVFAC 2021)</a:t>
            </a:r>
          </a:p>
        </p:txBody>
      </p:sp>
    </p:spTree>
    <p:extLst>
      <p:ext uri="{BB962C8B-B14F-4D97-AF65-F5344CB8AC3E}">
        <p14:creationId xmlns:p14="http://schemas.microsoft.com/office/powerpoint/2010/main" val="1615789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#1 – MCB Quantico</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MCB Quantico Site 102 – Highlights</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838199" y="1623721"/>
            <a:ext cx="6257081" cy="4278315"/>
          </a:xfrm>
        </p:spPr>
        <p:txBody>
          <a:bodyPr>
            <a:normAutofit fontScale="92500" lnSpcReduction="10000"/>
          </a:bodyPr>
          <a:lstStyle/>
          <a:p>
            <a:pPr>
              <a:lnSpc>
                <a:spcPct val="100000"/>
              </a:lnSpc>
            </a:pPr>
            <a:r>
              <a:rPr lang="en-US" dirty="0"/>
              <a:t>Approach presented in detail to Partnering Team</a:t>
            </a:r>
          </a:p>
          <a:p>
            <a:pPr>
              <a:lnSpc>
                <a:spcPct val="100000"/>
              </a:lnSpc>
            </a:pPr>
            <a:r>
              <a:rPr lang="en-US" dirty="0"/>
              <a:t>SWAC approach a possible first for</a:t>
            </a:r>
            <a:br>
              <a:rPr lang="en-US" dirty="0"/>
            </a:br>
            <a:r>
              <a:rPr lang="en-US" dirty="0"/>
              <a:t>US EPA Region 3; question about</a:t>
            </a:r>
            <a:br>
              <a:rPr lang="en-US" dirty="0"/>
            </a:br>
            <a:r>
              <a:rPr lang="en-US" dirty="0"/>
              <a:t>US EPA acceptance in other regions</a:t>
            </a:r>
          </a:p>
          <a:p>
            <a:pPr>
              <a:lnSpc>
                <a:spcPct val="100000"/>
              </a:lnSpc>
            </a:pPr>
            <a:r>
              <a:rPr lang="en-US" dirty="0"/>
              <a:t>Long-term monitoring required</a:t>
            </a:r>
          </a:p>
          <a:p>
            <a:pPr>
              <a:lnSpc>
                <a:spcPct val="100000"/>
              </a:lnSpc>
            </a:pPr>
            <a:r>
              <a:rPr lang="en-US" dirty="0"/>
              <a:t>SWAC approach led to a remedy that is protective, can be conducted in a limited time window, and avoids sensitive training areas </a:t>
            </a:r>
          </a:p>
        </p:txBody>
      </p:sp>
      <p:sp>
        <p:nvSpPr>
          <p:cNvPr id="8" name="TextBox 7">
            <a:extLst>
              <a:ext uri="{FF2B5EF4-FFF2-40B4-BE49-F238E27FC236}">
                <a16:creationId xmlns:a16="http://schemas.microsoft.com/office/drawing/2014/main" id="{7ECE4853-6A87-1D82-5104-0AFF81B532CE}"/>
              </a:ext>
            </a:extLst>
          </p:cNvPr>
          <p:cNvSpPr txBox="1"/>
          <p:nvPr/>
        </p:nvSpPr>
        <p:spPr>
          <a:xfrm>
            <a:off x="7356237" y="1623718"/>
            <a:ext cx="3846374" cy="461665"/>
          </a:xfrm>
          <a:prstGeom prst="rect">
            <a:avLst/>
          </a:prstGeom>
          <a:noFill/>
        </p:spPr>
        <p:txBody>
          <a:bodyPr wrap="none" rtlCol="0">
            <a:spAutoFit/>
          </a:bodyPr>
          <a:lstStyle/>
          <a:p>
            <a:r>
              <a:rPr lang="en-US" sz="2400" b="1" dirty="0">
                <a:solidFill>
                  <a:schemeClr val="tx1">
                    <a:lumMod val="65000"/>
                    <a:lumOff val="35000"/>
                  </a:schemeClr>
                </a:solidFill>
                <a:latin typeface="Arial Narrow" panose="020B0606020202030204" pitchFamily="34" charset="0"/>
              </a:rPr>
              <a:t>Site 102 Remedial Alternatives</a:t>
            </a:r>
          </a:p>
        </p:txBody>
      </p:sp>
      <p:sp>
        <p:nvSpPr>
          <p:cNvPr id="9" name="TextBox 8">
            <a:extLst>
              <a:ext uri="{FF2B5EF4-FFF2-40B4-BE49-F238E27FC236}">
                <a16:creationId xmlns:a16="http://schemas.microsoft.com/office/drawing/2014/main" id="{23B0C075-B753-E0D5-B81D-BFB97FC0ED7B}"/>
              </a:ext>
            </a:extLst>
          </p:cNvPr>
          <p:cNvSpPr txBox="1"/>
          <p:nvPr/>
        </p:nvSpPr>
        <p:spPr>
          <a:xfrm>
            <a:off x="7356237" y="4776063"/>
            <a:ext cx="2701381" cy="338554"/>
          </a:xfrm>
          <a:prstGeom prst="rect">
            <a:avLst/>
          </a:prstGeom>
          <a:noFill/>
        </p:spPr>
        <p:txBody>
          <a:bodyPr wrap="none" rtlCol="0">
            <a:spAutoFit/>
          </a:bodyPr>
          <a:lstStyle/>
          <a:p>
            <a:r>
              <a:rPr lang="en-US" sz="1600" dirty="0">
                <a:solidFill>
                  <a:schemeClr val="tx1">
                    <a:lumMod val="65000"/>
                    <a:lumOff val="35000"/>
                  </a:schemeClr>
                </a:solidFill>
                <a:latin typeface="Arial Narrow" panose="020B0606020202030204" pitchFamily="34" charset="0"/>
              </a:rPr>
              <a:t>Note: Selected remedy is in </a:t>
            </a:r>
            <a:r>
              <a:rPr lang="en-US" sz="1600" b="1" dirty="0">
                <a:solidFill>
                  <a:schemeClr val="tx1">
                    <a:lumMod val="65000"/>
                    <a:lumOff val="35000"/>
                  </a:schemeClr>
                </a:solidFill>
                <a:latin typeface="Arial Narrow" panose="020B0606020202030204" pitchFamily="34" charset="0"/>
              </a:rPr>
              <a:t>Bold</a:t>
            </a:r>
            <a:r>
              <a:rPr lang="en-US" sz="1600" dirty="0">
                <a:solidFill>
                  <a:schemeClr val="tx1">
                    <a:lumMod val="65000"/>
                    <a:lumOff val="35000"/>
                  </a:schemeClr>
                </a:solidFill>
                <a:latin typeface="Arial Narrow" panose="020B0606020202030204" pitchFamily="34" charset="0"/>
              </a:rPr>
              <a:t>.</a:t>
            </a:r>
          </a:p>
        </p:txBody>
      </p:sp>
      <p:graphicFrame>
        <p:nvGraphicFramePr>
          <p:cNvPr id="15" name="Table 7">
            <a:extLst>
              <a:ext uri="{FF2B5EF4-FFF2-40B4-BE49-F238E27FC236}">
                <a16:creationId xmlns:a16="http://schemas.microsoft.com/office/drawing/2014/main" id="{7C9903BD-4ED8-0BD1-DBF7-C783A4302AEB}"/>
              </a:ext>
            </a:extLst>
          </p:cNvPr>
          <p:cNvGraphicFramePr>
            <a:graphicFrameLocks noGrp="1"/>
          </p:cNvGraphicFramePr>
          <p:nvPr>
            <p:extLst>
              <p:ext uri="{D42A27DB-BD31-4B8C-83A1-F6EECF244321}">
                <p14:modId xmlns:p14="http://schemas.microsoft.com/office/powerpoint/2010/main" val="4099747333"/>
              </p:ext>
            </p:extLst>
          </p:nvPr>
        </p:nvGraphicFramePr>
        <p:xfrm>
          <a:off x="7442301" y="2135726"/>
          <a:ext cx="4076010" cy="2586547"/>
        </p:xfrm>
        <a:graphic>
          <a:graphicData uri="http://schemas.openxmlformats.org/drawingml/2006/table">
            <a:tbl>
              <a:tblPr firstRow="1" bandRow="1">
                <a:tableStyleId>{2A488322-F2BA-4B5B-9748-0D474271808F}</a:tableStyleId>
              </a:tblPr>
              <a:tblGrid>
                <a:gridCol w="1427480">
                  <a:extLst>
                    <a:ext uri="{9D8B030D-6E8A-4147-A177-3AD203B41FA5}">
                      <a16:colId xmlns:a16="http://schemas.microsoft.com/office/drawing/2014/main" val="2463540852"/>
                    </a:ext>
                  </a:extLst>
                </a:gridCol>
                <a:gridCol w="2648530">
                  <a:extLst>
                    <a:ext uri="{9D8B030D-6E8A-4147-A177-3AD203B41FA5}">
                      <a16:colId xmlns:a16="http://schemas.microsoft.com/office/drawing/2014/main" val="284006375"/>
                    </a:ext>
                  </a:extLst>
                </a:gridCol>
              </a:tblGrid>
              <a:tr h="240331">
                <a:tc>
                  <a:txBody>
                    <a:bodyPr/>
                    <a:lstStyle/>
                    <a:p>
                      <a:pPr algn="ctr"/>
                      <a:r>
                        <a:rPr lang="en-US" sz="1800" dirty="0">
                          <a:latin typeface="Arial" panose="020B0604020202020204" pitchFamily="34" charset="0"/>
                          <a:cs typeface="Arial" panose="020B0604020202020204" pitchFamily="34" charset="0"/>
                        </a:rPr>
                        <a:t>Alternative</a:t>
                      </a:r>
                    </a:p>
                  </a:txBody>
                  <a:tcPr anchor="ctr">
                    <a:lnL>
                      <a:noFill/>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1800" dirty="0">
                          <a:latin typeface="Arial" panose="020B0604020202020204" pitchFamily="34" charset="0"/>
                          <a:cs typeface="Arial" panose="020B0604020202020204" pitchFamily="34" charset="0"/>
                        </a:rPr>
                        <a:t>Description</a:t>
                      </a:r>
                    </a:p>
                  </a:txBody>
                  <a:tcPr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extLst>
                  <a:ext uri="{0D108BD9-81ED-4DB2-BD59-A6C34878D82A}">
                    <a16:rowId xmlns:a16="http://schemas.microsoft.com/office/drawing/2014/main" val="2775693615"/>
                  </a:ext>
                </a:extLst>
              </a:tr>
              <a:tr h="0">
                <a:tc>
                  <a:txBody>
                    <a:bodyPr/>
                    <a:lstStyle/>
                    <a:p>
                      <a:pPr algn="ctr"/>
                      <a:r>
                        <a:rPr lang="en-US" sz="1800" dirty="0">
                          <a:solidFill>
                            <a:schemeClr val="tx1">
                              <a:lumMod val="75000"/>
                              <a:lumOff val="25000"/>
                            </a:schemeClr>
                          </a:solidFill>
                          <a:latin typeface="Arial" panose="020B0604020202020204" pitchFamily="34" charset="0"/>
                          <a:cs typeface="Arial" panose="020B0604020202020204" pitchFamily="34" charset="0"/>
                        </a:rPr>
                        <a:t>1</a:t>
                      </a:r>
                    </a:p>
                  </a:txBody>
                  <a:tcPr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No action</a:t>
                      </a:r>
                    </a:p>
                  </a:txBody>
                  <a:tcPr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912324252"/>
                  </a:ext>
                </a:extLst>
              </a:tr>
              <a:tr h="0">
                <a:tc>
                  <a:txBody>
                    <a:bodyPr/>
                    <a:lstStyle/>
                    <a:p>
                      <a:pPr algn="ctr"/>
                      <a:r>
                        <a:rPr lang="en-US" sz="1800" b="1" dirty="0">
                          <a:solidFill>
                            <a:schemeClr val="tx1">
                              <a:lumMod val="75000"/>
                              <a:lumOff val="25000"/>
                            </a:schemeClr>
                          </a:solidFill>
                          <a:latin typeface="Arial" panose="020B0604020202020204" pitchFamily="34" charset="0"/>
                          <a:cs typeface="Arial" panose="020B0604020202020204" pitchFamily="34" charset="0"/>
                        </a:rPr>
                        <a:t>2</a:t>
                      </a:r>
                      <a:endParaRPr lang="en-US" sz="1800" b="1" i="0" dirty="0">
                        <a:solidFill>
                          <a:schemeClr val="tx1">
                            <a:lumMod val="75000"/>
                            <a:lumOff val="25000"/>
                          </a:schemeClr>
                        </a:solidFill>
                        <a:latin typeface="Arial" panose="020B0604020202020204" pitchFamily="34" charset="0"/>
                        <a:cs typeface="Arial" panose="020B0604020202020204" pitchFamily="34" charset="0"/>
                      </a:endParaRPr>
                    </a:p>
                  </a:txBody>
                  <a:tcPr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b="1" dirty="0">
                          <a:solidFill>
                            <a:schemeClr val="tx1">
                              <a:lumMod val="75000"/>
                              <a:lumOff val="25000"/>
                            </a:schemeClr>
                          </a:solidFill>
                          <a:latin typeface="Arial" panose="020B0604020202020204" pitchFamily="34" charset="0"/>
                          <a:cs typeface="Arial" panose="020B0604020202020204" pitchFamily="34" charset="0"/>
                        </a:rPr>
                        <a:t>In situ treatment with activated carbon</a:t>
                      </a:r>
                      <a:endParaRPr lang="en-US" sz="1800" b="1" i="0" dirty="0">
                        <a:solidFill>
                          <a:schemeClr val="tx1">
                            <a:lumMod val="75000"/>
                            <a:lumOff val="25000"/>
                          </a:schemeClr>
                        </a:solidFill>
                        <a:latin typeface="Arial" panose="020B0604020202020204" pitchFamily="34" charset="0"/>
                        <a:cs typeface="Arial" panose="020B0604020202020204" pitchFamily="34" charset="0"/>
                      </a:endParaRPr>
                    </a:p>
                  </a:txBody>
                  <a:tcPr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31065280"/>
                  </a:ext>
                </a:extLst>
              </a:tr>
              <a:tr h="574867">
                <a:tc>
                  <a:txBody>
                    <a:bodyPr/>
                    <a:lstStyle/>
                    <a:p>
                      <a:pPr algn="ctr"/>
                      <a:r>
                        <a:rPr lang="en-US" sz="1800" dirty="0">
                          <a:solidFill>
                            <a:schemeClr val="tx1">
                              <a:lumMod val="75000"/>
                              <a:lumOff val="25000"/>
                            </a:schemeClr>
                          </a:solidFill>
                          <a:latin typeface="Arial" panose="020B0604020202020204" pitchFamily="34" charset="0"/>
                          <a:cs typeface="Arial" panose="020B0604020202020204" pitchFamily="34" charset="0"/>
                        </a:rPr>
                        <a:t>3</a:t>
                      </a:r>
                    </a:p>
                  </a:txBody>
                  <a:tcPr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Thin-layer sand capping</a:t>
                      </a:r>
                    </a:p>
                  </a:txBody>
                  <a:tcPr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870857"/>
                  </a:ext>
                </a:extLst>
              </a:tr>
              <a:tr h="574867">
                <a:tc>
                  <a:txBody>
                    <a:bodyPr/>
                    <a:lstStyle/>
                    <a:p>
                      <a:pPr algn="ctr"/>
                      <a:r>
                        <a:rPr lang="en-US" sz="1800" dirty="0">
                          <a:solidFill>
                            <a:schemeClr val="tx1">
                              <a:lumMod val="75000"/>
                              <a:lumOff val="25000"/>
                            </a:schemeClr>
                          </a:solidFill>
                          <a:latin typeface="Arial" panose="020B0604020202020204" pitchFamily="34" charset="0"/>
                          <a:cs typeface="Arial" panose="020B0604020202020204" pitchFamily="34" charset="0"/>
                        </a:rPr>
                        <a:t>4</a:t>
                      </a:r>
                    </a:p>
                  </a:txBody>
                  <a:tcPr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Partial excavation and offsite disposal</a:t>
                      </a:r>
                    </a:p>
                  </a:txBody>
                  <a:tcPr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extLst>
                  <a:ext uri="{0D108BD9-81ED-4DB2-BD59-A6C34878D82A}">
                    <a16:rowId xmlns:a16="http://schemas.microsoft.com/office/drawing/2014/main" val="1204004409"/>
                  </a:ext>
                </a:extLst>
              </a:tr>
            </a:tbl>
          </a:graphicData>
        </a:graphic>
      </p:graphicFrame>
      <p:sp>
        <p:nvSpPr>
          <p:cNvPr id="5" name="TextBox 1">
            <a:extLst>
              <a:ext uri="{FF2B5EF4-FFF2-40B4-BE49-F238E27FC236}">
                <a16:creationId xmlns:a16="http://schemas.microsoft.com/office/drawing/2014/main" id="{A219A48C-8CC5-8C94-F0CB-A0C442A43580}"/>
              </a:ext>
            </a:extLst>
          </p:cNvPr>
          <p:cNvSpPr txBox="1"/>
          <p:nvPr/>
        </p:nvSpPr>
        <p:spPr>
          <a:xfrm>
            <a:off x="429768" y="6204145"/>
            <a:ext cx="5034651"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US EPA: United States Environmental Protection Agency</a:t>
            </a:r>
          </a:p>
        </p:txBody>
      </p:sp>
    </p:spTree>
    <p:extLst>
      <p:ext uri="{BB962C8B-B14F-4D97-AF65-F5344CB8AC3E}">
        <p14:creationId xmlns:p14="http://schemas.microsoft.com/office/powerpoint/2010/main" val="686554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B27876-D5C0-477B-9C12-EA4B4A342353}"/>
              </a:ext>
            </a:extLst>
          </p:cNvPr>
          <p:cNvSpPr/>
          <p:nvPr/>
        </p:nvSpPr>
        <p:spPr bwMode="auto">
          <a:xfrm>
            <a:off x="0" y="2964865"/>
            <a:ext cx="6592824"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t>SWAC Methodology</a:t>
            </a:r>
          </a:p>
          <a:p>
            <a:r>
              <a:rPr lang="en-US" dirty="0"/>
              <a:t>Case Study #1 – MCB Quantico</a:t>
            </a:r>
          </a:p>
          <a:p>
            <a:r>
              <a:rPr lang="en-US" dirty="0">
                <a:solidFill>
                  <a:schemeClr val="bg1"/>
                </a:solidFill>
              </a:rPr>
              <a:t>Case Study #2 – Portland Harbor</a:t>
            </a:r>
          </a:p>
          <a:p>
            <a:r>
              <a:rPr lang="en-US" dirty="0"/>
              <a:t>Other Site Examples</a:t>
            </a:r>
          </a:p>
          <a:p>
            <a:r>
              <a:rPr lang="en-US" dirty="0"/>
              <a:t>Wrap-up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2308183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#2 – Portland Harbor</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a:xfrm>
            <a:off x="1212761" y="314905"/>
            <a:ext cx="9760039" cy="549275"/>
          </a:xfrm>
        </p:spPr>
        <p:txBody>
          <a:bodyPr/>
          <a:lstStyle/>
          <a:p>
            <a:r>
              <a:rPr lang="en-US" dirty="0"/>
              <a:t>Portland Harbor – Conceptual Site Model</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838200" y="1212081"/>
            <a:ext cx="6407552" cy="4833797"/>
          </a:xfrm>
        </p:spPr>
        <p:txBody>
          <a:bodyPr>
            <a:normAutofit fontScale="85000" lnSpcReduction="20000"/>
          </a:bodyPr>
          <a:lstStyle/>
          <a:p>
            <a:pPr>
              <a:lnSpc>
                <a:spcPct val="110000"/>
              </a:lnSpc>
            </a:pPr>
            <a:r>
              <a:rPr lang="en-US" dirty="0"/>
              <a:t>Large Superfund site on Lower Willamette River from river mile 1.9 to 11.8</a:t>
            </a:r>
          </a:p>
          <a:p>
            <a:pPr>
              <a:lnSpc>
                <a:spcPct val="110000"/>
              </a:lnSpc>
            </a:pPr>
            <a:r>
              <a:rPr lang="en-US" dirty="0"/>
              <a:t>Long history of shoreline modification, industrial activity, and maritime commerce</a:t>
            </a:r>
          </a:p>
          <a:p>
            <a:pPr>
              <a:lnSpc>
                <a:spcPct val="110000"/>
              </a:lnSpc>
            </a:pPr>
            <a:r>
              <a:rPr lang="en-US" dirty="0"/>
              <a:t>Focused COCs include PCBs, PAHs, several dioxin/furan congeners, and DDx;</a:t>
            </a:r>
            <a:br>
              <a:rPr lang="en-US" dirty="0"/>
            </a:br>
            <a:r>
              <a:rPr lang="en-US" b="1" i="1" dirty="0"/>
              <a:t>this case study focuses on PCBs </a:t>
            </a:r>
          </a:p>
          <a:p>
            <a:pPr>
              <a:lnSpc>
                <a:spcPct val="110000"/>
              </a:lnSpc>
            </a:pPr>
            <a:r>
              <a:rPr lang="en-US" dirty="0"/>
              <a:t>RAO 2: Reduce cancer and non-cancer risks to acceptable exposure levels (direct and indirect) for human consumption of COCs in fish and shellfish (note: site has eight other RAOs)</a:t>
            </a:r>
          </a:p>
        </p:txBody>
      </p:sp>
      <p:pic>
        <p:nvPicPr>
          <p:cNvPr id="7" name="Picture 6" descr="Map&#10;&#10;Description automatically generated">
            <a:extLst>
              <a:ext uri="{FF2B5EF4-FFF2-40B4-BE49-F238E27FC236}">
                <a16:creationId xmlns:a16="http://schemas.microsoft.com/office/drawing/2014/main" id="{FE727B9A-861F-80B2-8330-7324CF2B9336}"/>
              </a:ext>
            </a:extLst>
          </p:cNvPr>
          <p:cNvPicPr>
            <a:picLocks noChangeAspect="1"/>
          </p:cNvPicPr>
          <p:nvPr/>
        </p:nvPicPr>
        <p:blipFill rotWithShape="1">
          <a:blip r:embed="rId3">
            <a:extLst>
              <a:ext uri="{28A0092B-C50C-407E-A947-70E740481C1C}">
                <a14:useLocalDpi xmlns:a14="http://schemas.microsoft.com/office/drawing/2010/main" val="0"/>
              </a:ext>
            </a:extLst>
          </a:blip>
          <a:srcRect l="1743" t="1336" r="1290" b="699"/>
          <a:stretch/>
        </p:blipFill>
        <p:spPr>
          <a:xfrm>
            <a:off x="7750059" y="1212081"/>
            <a:ext cx="4241074" cy="5190309"/>
          </a:xfrm>
          <a:prstGeom prst="rect">
            <a:avLst/>
          </a:prstGeom>
          <a:ln>
            <a:noFill/>
          </a:ln>
        </p:spPr>
      </p:pic>
      <p:sp>
        <p:nvSpPr>
          <p:cNvPr id="8" name="TextBox 7">
            <a:extLst>
              <a:ext uri="{FF2B5EF4-FFF2-40B4-BE49-F238E27FC236}">
                <a16:creationId xmlns:a16="http://schemas.microsoft.com/office/drawing/2014/main" id="{6FFD9DB3-11A5-C7BA-2B34-F34E69CE16B2}"/>
              </a:ext>
            </a:extLst>
          </p:cNvPr>
          <p:cNvSpPr txBox="1"/>
          <p:nvPr/>
        </p:nvSpPr>
        <p:spPr>
          <a:xfrm>
            <a:off x="7658751" y="6330497"/>
            <a:ext cx="1172501" cy="307777"/>
          </a:xfrm>
          <a:prstGeom prst="rect">
            <a:avLst/>
          </a:prstGeom>
          <a:noFill/>
        </p:spPr>
        <p:txBody>
          <a:bodyPr wrap="none" rtlCol="0">
            <a:spAutoFit/>
          </a:bodyPr>
          <a:lstStyle/>
          <a:p>
            <a:pPr algn="r"/>
            <a:r>
              <a:rPr lang="en-US" sz="1400" dirty="0">
                <a:solidFill>
                  <a:schemeClr val="bg2">
                    <a:lumMod val="50000"/>
                  </a:schemeClr>
                </a:solidFill>
                <a:latin typeface="Arial Narrow" panose="020B0606020202030204" pitchFamily="34" charset="0"/>
              </a:rPr>
              <a:t>(US EPA 2016)</a:t>
            </a:r>
          </a:p>
        </p:txBody>
      </p:sp>
      <p:sp>
        <p:nvSpPr>
          <p:cNvPr id="5" name="TextBox 1">
            <a:extLst>
              <a:ext uri="{FF2B5EF4-FFF2-40B4-BE49-F238E27FC236}">
                <a16:creationId xmlns:a16="http://schemas.microsoft.com/office/drawing/2014/main" id="{513104D3-A21D-40E4-FE50-DB09BB369E9B}"/>
              </a:ext>
            </a:extLst>
          </p:cNvPr>
          <p:cNvSpPr txBox="1"/>
          <p:nvPr/>
        </p:nvSpPr>
        <p:spPr>
          <a:xfrm>
            <a:off x="429768" y="6204022"/>
            <a:ext cx="5034651"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PAH: polycyclic aromatic hydrocarbon</a:t>
            </a:r>
          </a:p>
        </p:txBody>
      </p:sp>
      <p:cxnSp>
        <p:nvCxnSpPr>
          <p:cNvPr id="9" name="Straight Arrow Connector 8">
            <a:extLst>
              <a:ext uri="{FF2B5EF4-FFF2-40B4-BE49-F238E27FC236}">
                <a16:creationId xmlns:a16="http://schemas.microsoft.com/office/drawing/2014/main" id="{D21930F3-8F7A-4E9A-9288-321ECC376FB7}"/>
              </a:ext>
            </a:extLst>
          </p:cNvPr>
          <p:cNvCxnSpPr>
            <a:cxnSpLocks/>
          </p:cNvCxnSpPr>
          <p:nvPr/>
        </p:nvCxnSpPr>
        <p:spPr>
          <a:xfrm flipH="1">
            <a:off x="9359900" y="3473450"/>
            <a:ext cx="673100" cy="19685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34B6D8-2108-B73E-BA67-A9F4B79D3E1C}"/>
              </a:ext>
            </a:extLst>
          </p:cNvPr>
          <p:cNvSpPr txBox="1"/>
          <p:nvPr/>
        </p:nvSpPr>
        <p:spPr>
          <a:xfrm>
            <a:off x="9993182" y="3181062"/>
            <a:ext cx="1151277" cy="584775"/>
          </a:xfrm>
          <a:prstGeom prst="rect">
            <a:avLst/>
          </a:prstGeom>
          <a:solidFill>
            <a:schemeClr val="bg1"/>
          </a:solidFill>
          <a:ln>
            <a:solidFill>
              <a:srgbClr val="002060"/>
            </a:solidFill>
          </a:ln>
        </p:spPr>
        <p:txBody>
          <a:bodyPr wrap="none" rtlCol="0">
            <a:spAutoFit/>
          </a:bodyPr>
          <a:lstStyle/>
          <a:p>
            <a:pPr algn="ctr"/>
            <a:r>
              <a:rPr lang="en-US" sz="1600" dirty="0">
                <a:solidFill>
                  <a:srgbClr val="002060"/>
                </a:solidFill>
                <a:latin typeface="Arial" panose="020B0604020202020204" pitchFamily="34" charset="0"/>
                <a:cs typeface="Arial" panose="020B0604020202020204" pitchFamily="34" charset="0"/>
              </a:rPr>
              <a:t>Navigation</a:t>
            </a:r>
            <a:br>
              <a:rPr lang="en-US" sz="1600" dirty="0">
                <a:solidFill>
                  <a:srgbClr val="002060"/>
                </a:solidFill>
                <a:latin typeface="Arial" panose="020B0604020202020204" pitchFamily="34" charset="0"/>
                <a:cs typeface="Arial" panose="020B0604020202020204" pitchFamily="34" charset="0"/>
              </a:rPr>
            </a:br>
            <a:r>
              <a:rPr lang="en-US" sz="1600" dirty="0">
                <a:solidFill>
                  <a:srgbClr val="002060"/>
                </a:solidFill>
                <a:latin typeface="Arial" panose="020B0604020202020204" pitchFamily="34" charset="0"/>
                <a:cs typeface="Arial" panose="020B0604020202020204" pitchFamily="34" charset="0"/>
              </a:rPr>
              <a:t>Channel</a:t>
            </a:r>
          </a:p>
        </p:txBody>
      </p:sp>
    </p:spTree>
    <p:extLst>
      <p:ext uri="{BB962C8B-B14F-4D97-AF65-F5344CB8AC3E}">
        <p14:creationId xmlns:p14="http://schemas.microsoft.com/office/powerpoint/2010/main" val="301775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#2 – Portland Harbor</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Portland Harbor – SWAC Areas</a:t>
            </a:r>
          </a:p>
        </p:txBody>
      </p:sp>
      <p:sp>
        <p:nvSpPr>
          <p:cNvPr id="11" name="Content Placeholder 10">
            <a:extLst>
              <a:ext uri="{FF2B5EF4-FFF2-40B4-BE49-F238E27FC236}">
                <a16:creationId xmlns:a16="http://schemas.microsoft.com/office/drawing/2014/main" id="{6C9C90E0-96BB-F63B-9888-CE768F017C88}"/>
              </a:ext>
            </a:extLst>
          </p:cNvPr>
          <p:cNvSpPr>
            <a:spLocks noGrp="1"/>
          </p:cNvSpPr>
          <p:nvPr>
            <p:ph idx="1"/>
          </p:nvPr>
        </p:nvSpPr>
        <p:spPr>
          <a:xfrm>
            <a:off x="838200" y="1623722"/>
            <a:ext cx="6989064" cy="4351338"/>
          </a:xfrm>
        </p:spPr>
        <p:txBody>
          <a:bodyPr/>
          <a:lstStyle/>
          <a:p>
            <a:r>
              <a:rPr lang="en-US" dirty="0"/>
              <a:t>SWACs were calculated over area of entire site</a:t>
            </a:r>
          </a:p>
          <a:p>
            <a:pPr lvl="1">
              <a:spcBef>
                <a:spcPts val="1000"/>
              </a:spcBef>
            </a:pPr>
            <a:r>
              <a:rPr lang="en-US" dirty="0"/>
              <a:t>FS</a:t>
            </a:r>
          </a:p>
          <a:p>
            <a:pPr lvl="2">
              <a:spcBef>
                <a:spcPts val="1000"/>
              </a:spcBef>
            </a:pPr>
            <a:r>
              <a:rPr lang="en-US" dirty="0"/>
              <a:t>SWACs were calculated for 27 subareas</a:t>
            </a:r>
          </a:p>
          <a:p>
            <a:pPr lvl="2">
              <a:spcBef>
                <a:spcPts val="1000"/>
              </a:spcBef>
            </a:pPr>
            <a:r>
              <a:rPr lang="en-US" dirty="0"/>
              <a:t>Sitewide SWAC was 95% upper confidence limit of the mean subarea SWAC concentrations</a:t>
            </a:r>
          </a:p>
          <a:p>
            <a:pPr lvl="1">
              <a:spcBef>
                <a:spcPts val="1000"/>
              </a:spcBef>
            </a:pPr>
            <a:r>
              <a:rPr lang="en-US" dirty="0"/>
              <a:t>ROD</a:t>
            </a:r>
          </a:p>
          <a:p>
            <a:pPr lvl="2">
              <a:spcBef>
                <a:spcPts val="1000"/>
              </a:spcBef>
            </a:pPr>
            <a:r>
              <a:rPr lang="en-US" dirty="0"/>
              <a:t>Sitewide SWAC was calculated over entire site based on comments received on SWAC methodology in FS</a:t>
            </a:r>
          </a:p>
        </p:txBody>
      </p:sp>
      <p:pic>
        <p:nvPicPr>
          <p:cNvPr id="1030" name="Picture 6" descr="Portland Harbor Superfund Site, River Mile 11 East">
            <a:extLst>
              <a:ext uri="{FF2B5EF4-FFF2-40B4-BE49-F238E27FC236}">
                <a16:creationId xmlns:a16="http://schemas.microsoft.com/office/drawing/2014/main" id="{580C3BFA-2A9B-D2B7-740A-1174A1039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3838" y="1728597"/>
            <a:ext cx="3105150" cy="3810000"/>
          </a:xfrm>
          <a:prstGeom prst="rect">
            <a:avLst/>
          </a:prstGeom>
          <a:ln>
            <a:noFill/>
          </a:ln>
          <a:effectLst>
            <a:outerShdw blurRad="152400" dist="762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867D9D-464F-3C8F-9D91-BF3F5885D179}"/>
              </a:ext>
            </a:extLst>
          </p:cNvPr>
          <p:cNvSpPr txBox="1"/>
          <p:nvPr/>
        </p:nvSpPr>
        <p:spPr>
          <a:xfrm>
            <a:off x="8203253" y="5538597"/>
            <a:ext cx="3287339"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 EPA 2023)</a:t>
            </a:r>
            <a:endParaRPr lang="en-US" sz="1400" dirty="0">
              <a:solidFill>
                <a:schemeClr val="bg2">
                  <a:lumMod val="50000"/>
                </a:schemeClr>
              </a:solidFill>
              <a:highlight>
                <a:srgbClr val="FFFF00"/>
              </a:highlight>
              <a:latin typeface="Arial Narrow" panose="020B0606020202030204" pitchFamily="34" charset="0"/>
            </a:endParaRPr>
          </a:p>
        </p:txBody>
      </p:sp>
    </p:spTree>
    <p:extLst>
      <p:ext uri="{BB962C8B-B14F-4D97-AF65-F5344CB8AC3E}">
        <p14:creationId xmlns:p14="http://schemas.microsoft.com/office/powerpoint/2010/main" val="1142127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#2 – Portland Harbor</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Portland Harbor – SWAC Method</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838199" y="1623722"/>
            <a:ext cx="10724535" cy="4351338"/>
          </a:xfrm>
        </p:spPr>
        <p:txBody>
          <a:bodyPr/>
          <a:lstStyle/>
          <a:p>
            <a:r>
              <a:rPr lang="en-US" dirty="0"/>
              <a:t>SWACs calculated based on Natural Neighbor interpolation</a:t>
            </a:r>
          </a:p>
          <a:p>
            <a:pPr lvl="1">
              <a:spcBef>
                <a:spcPts val="1000"/>
              </a:spcBef>
            </a:pPr>
            <a:r>
              <a:rPr lang="en-US" dirty="0"/>
              <a:t>Created spatial grid consisting of 10-foot by 10-foot pixels</a:t>
            </a:r>
          </a:p>
          <a:p>
            <a:pPr lvl="1">
              <a:spcBef>
                <a:spcPts val="1000"/>
              </a:spcBef>
            </a:pPr>
            <a:r>
              <a:rPr lang="en-US" dirty="0"/>
              <a:t>Assigned each pixel a measured or interpolated concentration</a:t>
            </a:r>
          </a:p>
          <a:p>
            <a:r>
              <a:rPr lang="en-US" dirty="0"/>
              <a:t>Natural Neighbor interpolation method selected based on evaluation of statistical uncertainties</a:t>
            </a:r>
          </a:p>
          <a:p>
            <a:r>
              <a:rPr lang="en-US" dirty="0"/>
              <a:t>Zeros used as replacement values for remediated areas when estimating post-remediation SWACs</a:t>
            </a:r>
          </a:p>
        </p:txBody>
      </p:sp>
    </p:spTree>
    <p:extLst>
      <p:ext uri="{BB962C8B-B14F-4D97-AF65-F5344CB8AC3E}">
        <p14:creationId xmlns:p14="http://schemas.microsoft.com/office/powerpoint/2010/main" val="3935918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B025D9D-E48D-7036-A072-64FABD3A87B2}"/>
              </a:ext>
            </a:extLst>
          </p:cNvPr>
          <p:cNvSpPr>
            <a:spLocks noGrp="1"/>
          </p:cNvSpPr>
          <p:nvPr>
            <p:ph type="body" sz="quarter" idx="13"/>
          </p:nvPr>
        </p:nvSpPr>
        <p:spPr/>
        <p:txBody>
          <a:bodyPr/>
          <a:lstStyle/>
          <a:p>
            <a:r>
              <a:rPr lang="en-US" dirty="0"/>
              <a:t>Case Study #2 – Portland Harbor</a:t>
            </a:r>
          </a:p>
        </p:txBody>
      </p:sp>
      <p:sp>
        <p:nvSpPr>
          <p:cNvPr id="2" name="Title 1">
            <a:extLst>
              <a:ext uri="{FF2B5EF4-FFF2-40B4-BE49-F238E27FC236}">
                <a16:creationId xmlns:a16="http://schemas.microsoft.com/office/drawing/2014/main" id="{92554F33-0FF3-FDA8-AF0F-B25457E66A02}"/>
              </a:ext>
            </a:extLst>
          </p:cNvPr>
          <p:cNvSpPr>
            <a:spLocks noGrp="1"/>
          </p:cNvSpPr>
          <p:nvPr>
            <p:ph type="title"/>
          </p:nvPr>
        </p:nvSpPr>
        <p:spPr>
          <a:xfrm>
            <a:off x="1212761" y="314905"/>
            <a:ext cx="9769183" cy="549275"/>
          </a:xfrm>
        </p:spPr>
        <p:txBody>
          <a:bodyPr/>
          <a:lstStyle/>
          <a:p>
            <a:r>
              <a:rPr lang="en-US" dirty="0"/>
              <a:t>Portland Harbor – Remedial Alternatives</a:t>
            </a:r>
          </a:p>
        </p:txBody>
      </p:sp>
      <p:pic>
        <p:nvPicPr>
          <p:cNvPr id="6" name="Picture 5">
            <a:extLst>
              <a:ext uri="{FF2B5EF4-FFF2-40B4-BE49-F238E27FC236}">
                <a16:creationId xmlns:a16="http://schemas.microsoft.com/office/drawing/2014/main" id="{2FD65BAB-BF30-D7F2-142E-D3BE6739CFD4}"/>
              </a:ext>
            </a:extLst>
          </p:cNvPr>
          <p:cNvPicPr>
            <a:picLocks noChangeAspect="1"/>
          </p:cNvPicPr>
          <p:nvPr/>
        </p:nvPicPr>
        <p:blipFill>
          <a:blip r:embed="rId3"/>
          <a:srcRect/>
          <a:stretch/>
        </p:blipFill>
        <p:spPr>
          <a:xfrm>
            <a:off x="450439" y="1336957"/>
            <a:ext cx="7618508" cy="4905956"/>
          </a:xfrm>
          <a:prstGeom prst="rect">
            <a:avLst/>
          </a:prstGeom>
        </p:spPr>
      </p:pic>
      <p:pic>
        <p:nvPicPr>
          <p:cNvPr id="8" name="Picture 7">
            <a:extLst>
              <a:ext uri="{FF2B5EF4-FFF2-40B4-BE49-F238E27FC236}">
                <a16:creationId xmlns:a16="http://schemas.microsoft.com/office/drawing/2014/main" id="{5D3B6738-B03C-CEAF-94A4-0318982DBD8A}"/>
              </a:ext>
            </a:extLst>
          </p:cNvPr>
          <p:cNvPicPr>
            <a:picLocks noChangeAspect="1"/>
          </p:cNvPicPr>
          <p:nvPr/>
        </p:nvPicPr>
        <p:blipFill>
          <a:blip r:embed="rId4"/>
          <a:stretch>
            <a:fillRect/>
          </a:stretch>
        </p:blipFill>
        <p:spPr>
          <a:xfrm>
            <a:off x="8323731" y="4016153"/>
            <a:ext cx="3466535" cy="2452978"/>
          </a:xfrm>
          <a:prstGeom prst="rect">
            <a:avLst/>
          </a:prstGeom>
        </p:spPr>
      </p:pic>
      <p:sp>
        <p:nvSpPr>
          <p:cNvPr id="4" name="TextBox 3">
            <a:extLst>
              <a:ext uri="{FF2B5EF4-FFF2-40B4-BE49-F238E27FC236}">
                <a16:creationId xmlns:a16="http://schemas.microsoft.com/office/drawing/2014/main" id="{78E36DA8-9BE3-AE2B-DB2D-512F846793F1}"/>
              </a:ext>
            </a:extLst>
          </p:cNvPr>
          <p:cNvSpPr txBox="1"/>
          <p:nvPr/>
        </p:nvSpPr>
        <p:spPr>
          <a:xfrm>
            <a:off x="450439" y="6235318"/>
            <a:ext cx="1172500"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(US EPA 2016)</a:t>
            </a:r>
          </a:p>
        </p:txBody>
      </p:sp>
      <p:sp>
        <p:nvSpPr>
          <p:cNvPr id="9" name="Content Placeholder 8">
            <a:extLst>
              <a:ext uri="{FF2B5EF4-FFF2-40B4-BE49-F238E27FC236}">
                <a16:creationId xmlns:a16="http://schemas.microsoft.com/office/drawing/2014/main" id="{A1DEA569-2CFF-AFD3-6D95-4C5FD8109D8F}"/>
              </a:ext>
            </a:extLst>
          </p:cNvPr>
          <p:cNvSpPr>
            <a:spLocks noGrp="1"/>
          </p:cNvSpPr>
          <p:nvPr>
            <p:ph idx="1"/>
          </p:nvPr>
        </p:nvSpPr>
        <p:spPr>
          <a:xfrm>
            <a:off x="7887264" y="1253331"/>
            <a:ext cx="4129028" cy="4351338"/>
          </a:xfrm>
        </p:spPr>
        <p:txBody>
          <a:bodyPr>
            <a:normAutofit/>
          </a:bodyPr>
          <a:lstStyle/>
          <a:p>
            <a:r>
              <a:rPr lang="en-US" sz="1800" dirty="0"/>
              <a:t>FS alternatives were based on a range of RALs; progressively more active remediation and less monitored natural recovery from</a:t>
            </a:r>
            <a:br>
              <a:rPr lang="en-US" sz="1800" dirty="0"/>
            </a:br>
            <a:r>
              <a:rPr lang="en-US" sz="1800" dirty="0"/>
              <a:t>Alt B to Alt H</a:t>
            </a:r>
          </a:p>
          <a:p>
            <a:r>
              <a:rPr lang="en-US" sz="1800" dirty="0"/>
              <a:t>Alternative I was added in Proposed Plan; different RALs in different parts of site to achieve consistent risk reduction in all areas</a:t>
            </a:r>
          </a:p>
        </p:txBody>
      </p:sp>
    </p:spTree>
    <p:extLst>
      <p:ext uri="{BB962C8B-B14F-4D97-AF65-F5344CB8AC3E}">
        <p14:creationId xmlns:p14="http://schemas.microsoft.com/office/powerpoint/2010/main" val="146863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FCD508-7C19-458C-A455-FBD2C1E8851C}"/>
              </a:ext>
            </a:extLst>
          </p:cNvPr>
          <p:cNvSpPr>
            <a:spLocks noGrp="1"/>
          </p:cNvSpPr>
          <p:nvPr>
            <p:ph type="body" sz="quarter" idx="13"/>
          </p:nvPr>
        </p:nvSpPr>
        <p:spPr/>
        <p:txBody>
          <a:bodyPr/>
          <a:lstStyle/>
          <a:p>
            <a:r>
              <a:rPr lang="en-US" dirty="0"/>
              <a:t>Introduction</a:t>
            </a:r>
          </a:p>
        </p:txBody>
      </p:sp>
      <p:sp>
        <p:nvSpPr>
          <p:cNvPr id="3" name="Title 2">
            <a:extLst>
              <a:ext uri="{FF2B5EF4-FFF2-40B4-BE49-F238E27FC236}">
                <a16:creationId xmlns:a16="http://schemas.microsoft.com/office/drawing/2014/main" id="{A9697B74-35CC-4FC2-8183-6B45566B45AF}"/>
              </a:ext>
            </a:extLst>
          </p:cNvPr>
          <p:cNvSpPr>
            <a:spLocks noGrp="1"/>
          </p:cNvSpPr>
          <p:nvPr>
            <p:ph type="title"/>
          </p:nvPr>
        </p:nvSpPr>
        <p:spPr/>
        <p:txBody>
          <a:bodyPr/>
          <a:lstStyle/>
          <a:p>
            <a:r>
              <a:rPr lang="en-US" dirty="0"/>
              <a:t>What Is a SWAC?</a:t>
            </a:r>
          </a:p>
        </p:txBody>
      </p:sp>
      <p:sp>
        <p:nvSpPr>
          <p:cNvPr id="12" name="TextBox 11">
            <a:extLst>
              <a:ext uri="{FF2B5EF4-FFF2-40B4-BE49-F238E27FC236}">
                <a16:creationId xmlns:a16="http://schemas.microsoft.com/office/drawing/2014/main" id="{AC4369CC-BF92-3DF0-5C72-D092B828544E}"/>
              </a:ext>
            </a:extLst>
          </p:cNvPr>
          <p:cNvSpPr txBox="1"/>
          <p:nvPr/>
        </p:nvSpPr>
        <p:spPr>
          <a:xfrm>
            <a:off x="8039476" y="1175679"/>
            <a:ext cx="3711921" cy="4832092"/>
          </a:xfrm>
          <a:prstGeom prst="rect">
            <a:avLst/>
          </a:prstGeom>
          <a:noFill/>
        </p:spPr>
        <p:txBody>
          <a:bodyPr wrap="square" lIns="91440" tIns="45720" rIns="91440" bIns="45720" rtlCol="0" anchor="t">
            <a:spAutoFit/>
          </a:bodyPr>
          <a:lstStyle/>
          <a:p>
            <a:pPr>
              <a:spcBef>
                <a:spcPts val="1200"/>
              </a:spcBef>
            </a:pPr>
            <a:r>
              <a:rPr lang="en-US" sz="2400" b="1" dirty="0">
                <a:solidFill>
                  <a:schemeClr val="tx1">
                    <a:lumMod val="65000"/>
                    <a:lumOff val="35000"/>
                  </a:schemeClr>
                </a:solidFill>
                <a:latin typeface="Arial"/>
                <a:cs typeface="Arial"/>
              </a:rPr>
              <a:t>Surface-weighted average concentration</a:t>
            </a:r>
          </a:p>
          <a:p>
            <a:pPr marL="342900" indent="-342900">
              <a:spcBef>
                <a:spcPts val="1200"/>
              </a:spcBef>
              <a:buFont typeface="Arial" panose="020B0604020202020204" pitchFamily="34" charset="0"/>
              <a:buChar char="•"/>
            </a:pPr>
            <a:r>
              <a:rPr lang="en-US" sz="2400" dirty="0">
                <a:solidFill>
                  <a:schemeClr val="tx1">
                    <a:lumMod val="65000"/>
                    <a:lumOff val="35000"/>
                  </a:schemeClr>
                </a:solidFill>
                <a:latin typeface="Arial" panose="020B0604020202020204" pitchFamily="34" charset="0"/>
              </a:rPr>
              <a:t>A surface-weighted average of sample data intended to estimate mean contaminant concentration over a specified spatial area </a:t>
            </a:r>
            <a:br>
              <a:rPr lang="en-US" sz="2400" dirty="0">
                <a:solidFill>
                  <a:schemeClr val="tx1">
                    <a:lumMod val="65000"/>
                    <a:lumOff val="35000"/>
                  </a:schemeClr>
                </a:solidFill>
                <a:latin typeface="Arial" panose="020B0604020202020204" pitchFamily="34" charset="0"/>
              </a:rPr>
            </a:br>
            <a:r>
              <a:rPr lang="en-US" sz="2400" dirty="0">
                <a:solidFill>
                  <a:schemeClr val="tx1">
                    <a:lumMod val="65000"/>
                    <a:lumOff val="35000"/>
                  </a:schemeClr>
                </a:solidFill>
                <a:latin typeface="Arial" panose="020B0604020202020204" pitchFamily="34" charset="0"/>
              </a:rPr>
              <a:t>(Kern, 2019)</a:t>
            </a:r>
          </a:p>
          <a:p>
            <a:pPr marL="342900" indent="-342900">
              <a:spcBef>
                <a:spcPts val="1200"/>
              </a:spcBef>
              <a:buFont typeface="Arial" panose="020B0604020202020204" pitchFamily="34" charset="0"/>
              <a:buChar char="•"/>
            </a:pPr>
            <a:r>
              <a:rPr lang="en-US" sz="2400" dirty="0">
                <a:solidFill>
                  <a:schemeClr val="tx1">
                    <a:lumMod val="65000"/>
                    <a:lumOff val="35000"/>
                  </a:schemeClr>
                </a:solidFill>
                <a:latin typeface="Arial" panose="020B0604020202020204" pitchFamily="34" charset="0"/>
              </a:rPr>
              <a:t>Used for contaminated sediment and soil sites</a:t>
            </a:r>
          </a:p>
        </p:txBody>
      </p:sp>
      <p:grpSp>
        <p:nvGrpSpPr>
          <p:cNvPr id="25" name="Group 24">
            <a:extLst>
              <a:ext uri="{FF2B5EF4-FFF2-40B4-BE49-F238E27FC236}">
                <a16:creationId xmlns:a16="http://schemas.microsoft.com/office/drawing/2014/main" id="{1C1A5DD4-6097-32E9-D28A-450C3A33D868}"/>
              </a:ext>
            </a:extLst>
          </p:cNvPr>
          <p:cNvGrpSpPr/>
          <p:nvPr/>
        </p:nvGrpSpPr>
        <p:grpSpPr>
          <a:xfrm>
            <a:off x="367388" y="1194167"/>
            <a:ext cx="7294931" cy="4979798"/>
            <a:chOff x="367388" y="1276263"/>
            <a:chExt cx="7294931" cy="4979798"/>
          </a:xfrm>
        </p:grpSpPr>
        <p:pic>
          <p:nvPicPr>
            <p:cNvPr id="8" name="Picture 7">
              <a:extLst>
                <a:ext uri="{FF2B5EF4-FFF2-40B4-BE49-F238E27FC236}">
                  <a16:creationId xmlns:a16="http://schemas.microsoft.com/office/drawing/2014/main" id="{5ACB996D-D1A0-A1ED-8642-18982CD2A2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388" y="1276263"/>
              <a:ext cx="7294931" cy="4979798"/>
            </a:xfrm>
            <a:prstGeom prst="rect">
              <a:avLst/>
            </a:prstGeom>
            <a:ln>
              <a:solidFill>
                <a:schemeClr val="bg2">
                  <a:lumMod val="90000"/>
                </a:schemeClr>
              </a:solidFill>
            </a:ln>
          </p:spPr>
        </p:pic>
        <p:sp>
          <p:nvSpPr>
            <p:cNvPr id="9" name="TextBox 8">
              <a:extLst>
                <a:ext uri="{FF2B5EF4-FFF2-40B4-BE49-F238E27FC236}">
                  <a16:creationId xmlns:a16="http://schemas.microsoft.com/office/drawing/2014/main" id="{4AEFCF5E-5043-FB12-B747-D81A44C76824}"/>
                </a:ext>
              </a:extLst>
            </p:cNvPr>
            <p:cNvSpPr txBox="1"/>
            <p:nvPr/>
          </p:nvSpPr>
          <p:spPr>
            <a:xfrm>
              <a:off x="1664006" y="1758998"/>
              <a:ext cx="569387" cy="369332"/>
            </a:xfrm>
            <a:prstGeom prst="rect">
              <a:avLst/>
            </a:prstGeom>
            <a:noFill/>
          </p:spPr>
          <p:txBody>
            <a:bodyPr wrap="none" rtlCol="0">
              <a:spAutoFit/>
            </a:bodyPr>
            <a:lstStyle/>
            <a:p>
              <a:r>
                <a:rPr lang="en-US" dirty="0">
                  <a:latin typeface="Arial" panose="020B0604020202020204" pitchFamily="34" charset="0"/>
                </a:rPr>
                <a:t>400</a:t>
              </a:r>
            </a:p>
          </p:txBody>
        </p:sp>
        <p:sp>
          <p:nvSpPr>
            <p:cNvPr id="11" name="TextBox 10">
              <a:extLst>
                <a:ext uri="{FF2B5EF4-FFF2-40B4-BE49-F238E27FC236}">
                  <a16:creationId xmlns:a16="http://schemas.microsoft.com/office/drawing/2014/main" id="{29516108-EA93-FEB6-E4D6-8A275E2FCE5F}"/>
                </a:ext>
              </a:extLst>
            </p:cNvPr>
            <p:cNvSpPr txBox="1"/>
            <p:nvPr/>
          </p:nvSpPr>
          <p:spPr>
            <a:xfrm>
              <a:off x="1529253" y="2344202"/>
              <a:ext cx="569387" cy="369332"/>
            </a:xfrm>
            <a:prstGeom prst="rect">
              <a:avLst/>
            </a:prstGeom>
            <a:noFill/>
          </p:spPr>
          <p:txBody>
            <a:bodyPr wrap="none" rtlCol="0">
              <a:spAutoFit/>
            </a:bodyPr>
            <a:lstStyle/>
            <a:p>
              <a:r>
                <a:rPr lang="en-US" dirty="0">
                  <a:latin typeface="Arial" panose="020B0604020202020204" pitchFamily="34" charset="0"/>
                </a:rPr>
                <a:t>250</a:t>
              </a:r>
            </a:p>
          </p:txBody>
        </p:sp>
        <p:sp>
          <p:nvSpPr>
            <p:cNvPr id="14" name="TextBox 13">
              <a:extLst>
                <a:ext uri="{FF2B5EF4-FFF2-40B4-BE49-F238E27FC236}">
                  <a16:creationId xmlns:a16="http://schemas.microsoft.com/office/drawing/2014/main" id="{CD57CED6-6FF1-35C8-82DC-FD5462D65C8A}"/>
                </a:ext>
              </a:extLst>
            </p:cNvPr>
            <p:cNvSpPr txBox="1"/>
            <p:nvPr/>
          </p:nvSpPr>
          <p:spPr>
            <a:xfrm>
              <a:off x="2738483" y="1974870"/>
              <a:ext cx="569387" cy="369332"/>
            </a:xfrm>
            <a:prstGeom prst="rect">
              <a:avLst/>
            </a:prstGeom>
            <a:noFill/>
          </p:spPr>
          <p:txBody>
            <a:bodyPr wrap="none" rtlCol="0">
              <a:spAutoFit/>
            </a:bodyPr>
            <a:lstStyle/>
            <a:p>
              <a:r>
                <a:rPr lang="en-US" dirty="0">
                  <a:latin typeface="Arial" panose="020B0604020202020204" pitchFamily="34" charset="0"/>
                </a:rPr>
                <a:t>900</a:t>
              </a:r>
            </a:p>
          </p:txBody>
        </p:sp>
        <p:sp>
          <p:nvSpPr>
            <p:cNvPr id="15" name="TextBox 14">
              <a:extLst>
                <a:ext uri="{FF2B5EF4-FFF2-40B4-BE49-F238E27FC236}">
                  <a16:creationId xmlns:a16="http://schemas.microsoft.com/office/drawing/2014/main" id="{283DB02F-BF70-E218-D689-7A87535F4E52}"/>
                </a:ext>
              </a:extLst>
            </p:cNvPr>
            <p:cNvSpPr txBox="1"/>
            <p:nvPr/>
          </p:nvSpPr>
          <p:spPr>
            <a:xfrm>
              <a:off x="3399878" y="1900733"/>
              <a:ext cx="569387" cy="369332"/>
            </a:xfrm>
            <a:prstGeom prst="rect">
              <a:avLst/>
            </a:prstGeom>
            <a:noFill/>
          </p:spPr>
          <p:txBody>
            <a:bodyPr wrap="none" rtlCol="0">
              <a:spAutoFit/>
            </a:bodyPr>
            <a:lstStyle/>
            <a:p>
              <a:r>
                <a:rPr lang="en-US" dirty="0">
                  <a:latin typeface="Arial" panose="020B0604020202020204" pitchFamily="34" charset="0"/>
                </a:rPr>
                <a:t>700</a:t>
              </a:r>
            </a:p>
          </p:txBody>
        </p:sp>
        <p:sp>
          <p:nvSpPr>
            <p:cNvPr id="16" name="TextBox 15">
              <a:extLst>
                <a:ext uri="{FF2B5EF4-FFF2-40B4-BE49-F238E27FC236}">
                  <a16:creationId xmlns:a16="http://schemas.microsoft.com/office/drawing/2014/main" id="{193C722D-05E2-51F2-1993-8D2F58E5B797}"/>
                </a:ext>
              </a:extLst>
            </p:cNvPr>
            <p:cNvSpPr txBox="1"/>
            <p:nvPr/>
          </p:nvSpPr>
          <p:spPr>
            <a:xfrm>
              <a:off x="4228203" y="2191906"/>
              <a:ext cx="697627" cy="369332"/>
            </a:xfrm>
            <a:prstGeom prst="rect">
              <a:avLst/>
            </a:prstGeom>
            <a:noFill/>
          </p:spPr>
          <p:txBody>
            <a:bodyPr wrap="none" rtlCol="0">
              <a:spAutoFit/>
            </a:bodyPr>
            <a:lstStyle/>
            <a:p>
              <a:r>
                <a:rPr lang="en-US" dirty="0">
                  <a:latin typeface="Arial" panose="020B0604020202020204" pitchFamily="34" charset="0"/>
                </a:rPr>
                <a:t>3500</a:t>
              </a:r>
            </a:p>
          </p:txBody>
        </p:sp>
        <p:sp>
          <p:nvSpPr>
            <p:cNvPr id="17" name="TextBox 16">
              <a:extLst>
                <a:ext uri="{FF2B5EF4-FFF2-40B4-BE49-F238E27FC236}">
                  <a16:creationId xmlns:a16="http://schemas.microsoft.com/office/drawing/2014/main" id="{457E02AC-33AD-D4FB-4405-30F7AB12780B}"/>
                </a:ext>
              </a:extLst>
            </p:cNvPr>
            <p:cNvSpPr txBox="1"/>
            <p:nvPr/>
          </p:nvSpPr>
          <p:spPr>
            <a:xfrm>
              <a:off x="5235906" y="2344202"/>
              <a:ext cx="697627" cy="369332"/>
            </a:xfrm>
            <a:prstGeom prst="rect">
              <a:avLst/>
            </a:prstGeom>
            <a:noFill/>
          </p:spPr>
          <p:txBody>
            <a:bodyPr wrap="none" rtlCol="0">
              <a:spAutoFit/>
            </a:bodyPr>
            <a:lstStyle/>
            <a:p>
              <a:r>
                <a:rPr lang="en-US" dirty="0">
                  <a:latin typeface="Arial" panose="020B0604020202020204" pitchFamily="34" charset="0"/>
                </a:rPr>
                <a:t>2500</a:t>
              </a:r>
            </a:p>
          </p:txBody>
        </p:sp>
        <p:sp>
          <p:nvSpPr>
            <p:cNvPr id="18" name="TextBox 17">
              <a:extLst>
                <a:ext uri="{FF2B5EF4-FFF2-40B4-BE49-F238E27FC236}">
                  <a16:creationId xmlns:a16="http://schemas.microsoft.com/office/drawing/2014/main" id="{CCDE3855-260D-DC94-80BF-181E22D39C40}"/>
                </a:ext>
              </a:extLst>
            </p:cNvPr>
            <p:cNvSpPr txBox="1"/>
            <p:nvPr/>
          </p:nvSpPr>
          <p:spPr>
            <a:xfrm>
              <a:off x="6128434" y="2250937"/>
              <a:ext cx="569387" cy="369332"/>
            </a:xfrm>
            <a:prstGeom prst="rect">
              <a:avLst/>
            </a:prstGeom>
            <a:noFill/>
          </p:spPr>
          <p:txBody>
            <a:bodyPr wrap="none" rtlCol="0">
              <a:spAutoFit/>
            </a:bodyPr>
            <a:lstStyle/>
            <a:p>
              <a:r>
                <a:rPr lang="en-US" dirty="0">
                  <a:latin typeface="Arial" panose="020B0604020202020204" pitchFamily="34" charset="0"/>
                </a:rPr>
                <a:t>550</a:t>
              </a:r>
            </a:p>
          </p:txBody>
        </p:sp>
        <p:sp>
          <p:nvSpPr>
            <p:cNvPr id="19" name="TextBox 18">
              <a:extLst>
                <a:ext uri="{FF2B5EF4-FFF2-40B4-BE49-F238E27FC236}">
                  <a16:creationId xmlns:a16="http://schemas.microsoft.com/office/drawing/2014/main" id="{71C22746-27AA-18F7-83E7-96CF804EE0C5}"/>
                </a:ext>
              </a:extLst>
            </p:cNvPr>
            <p:cNvSpPr txBox="1"/>
            <p:nvPr/>
          </p:nvSpPr>
          <p:spPr>
            <a:xfrm>
              <a:off x="5799373" y="3016783"/>
              <a:ext cx="569387" cy="369332"/>
            </a:xfrm>
            <a:prstGeom prst="rect">
              <a:avLst/>
            </a:prstGeom>
            <a:noFill/>
          </p:spPr>
          <p:txBody>
            <a:bodyPr wrap="none" rtlCol="0">
              <a:spAutoFit/>
            </a:bodyPr>
            <a:lstStyle/>
            <a:p>
              <a:r>
                <a:rPr lang="en-US" dirty="0">
                  <a:latin typeface="Arial" panose="020B0604020202020204" pitchFamily="34" charset="0"/>
                </a:rPr>
                <a:t>150</a:t>
              </a:r>
            </a:p>
          </p:txBody>
        </p:sp>
        <p:sp>
          <p:nvSpPr>
            <p:cNvPr id="20" name="TextBox 19">
              <a:extLst>
                <a:ext uri="{FF2B5EF4-FFF2-40B4-BE49-F238E27FC236}">
                  <a16:creationId xmlns:a16="http://schemas.microsoft.com/office/drawing/2014/main" id="{DA5FB7C9-7371-F36B-E418-B0827F342BDA}"/>
                </a:ext>
              </a:extLst>
            </p:cNvPr>
            <p:cNvSpPr txBox="1"/>
            <p:nvPr/>
          </p:nvSpPr>
          <p:spPr>
            <a:xfrm>
              <a:off x="3935602" y="2864690"/>
              <a:ext cx="569387" cy="369332"/>
            </a:xfrm>
            <a:prstGeom prst="rect">
              <a:avLst/>
            </a:prstGeom>
            <a:noFill/>
          </p:spPr>
          <p:txBody>
            <a:bodyPr wrap="none" rtlCol="0">
              <a:spAutoFit/>
            </a:bodyPr>
            <a:lstStyle/>
            <a:p>
              <a:r>
                <a:rPr lang="en-US" dirty="0">
                  <a:latin typeface="Arial" panose="020B0604020202020204" pitchFamily="34" charset="0"/>
                </a:rPr>
                <a:t>650</a:t>
              </a:r>
            </a:p>
          </p:txBody>
        </p:sp>
        <p:sp>
          <p:nvSpPr>
            <p:cNvPr id="21" name="TextBox 20">
              <a:extLst>
                <a:ext uri="{FF2B5EF4-FFF2-40B4-BE49-F238E27FC236}">
                  <a16:creationId xmlns:a16="http://schemas.microsoft.com/office/drawing/2014/main" id="{61E7236B-0AB2-F94F-6073-976275861E6C}"/>
                </a:ext>
              </a:extLst>
            </p:cNvPr>
            <p:cNvSpPr txBox="1"/>
            <p:nvPr/>
          </p:nvSpPr>
          <p:spPr>
            <a:xfrm>
              <a:off x="3667740" y="3986064"/>
              <a:ext cx="569387" cy="369332"/>
            </a:xfrm>
            <a:prstGeom prst="rect">
              <a:avLst/>
            </a:prstGeom>
            <a:noFill/>
          </p:spPr>
          <p:txBody>
            <a:bodyPr wrap="none" rtlCol="0">
              <a:spAutoFit/>
            </a:bodyPr>
            <a:lstStyle/>
            <a:p>
              <a:r>
                <a:rPr lang="en-US" dirty="0">
                  <a:latin typeface="Arial" panose="020B0604020202020204" pitchFamily="34" charset="0"/>
                </a:rPr>
                <a:t>200</a:t>
              </a:r>
            </a:p>
          </p:txBody>
        </p:sp>
        <p:sp>
          <p:nvSpPr>
            <p:cNvPr id="22" name="TextBox 21">
              <a:extLst>
                <a:ext uri="{FF2B5EF4-FFF2-40B4-BE49-F238E27FC236}">
                  <a16:creationId xmlns:a16="http://schemas.microsoft.com/office/drawing/2014/main" id="{38E04F4F-6E20-FFEF-4596-752E120E9D67}"/>
                </a:ext>
              </a:extLst>
            </p:cNvPr>
            <p:cNvSpPr txBox="1"/>
            <p:nvPr/>
          </p:nvSpPr>
          <p:spPr>
            <a:xfrm>
              <a:off x="2694277" y="4989664"/>
              <a:ext cx="441146" cy="369332"/>
            </a:xfrm>
            <a:prstGeom prst="rect">
              <a:avLst/>
            </a:prstGeom>
            <a:noFill/>
          </p:spPr>
          <p:txBody>
            <a:bodyPr wrap="none" rtlCol="0">
              <a:spAutoFit/>
            </a:bodyPr>
            <a:lstStyle/>
            <a:p>
              <a:r>
                <a:rPr lang="en-US" dirty="0">
                  <a:latin typeface="Arial" panose="020B0604020202020204" pitchFamily="34" charset="0"/>
                </a:rPr>
                <a:t>45</a:t>
              </a:r>
            </a:p>
          </p:txBody>
        </p:sp>
        <p:sp>
          <p:nvSpPr>
            <p:cNvPr id="23" name="TextBox 22">
              <a:extLst>
                <a:ext uri="{FF2B5EF4-FFF2-40B4-BE49-F238E27FC236}">
                  <a16:creationId xmlns:a16="http://schemas.microsoft.com/office/drawing/2014/main" id="{8E84005A-BEF1-DD62-8B46-0801A76ED6BC}"/>
                </a:ext>
              </a:extLst>
            </p:cNvPr>
            <p:cNvSpPr txBox="1"/>
            <p:nvPr/>
          </p:nvSpPr>
          <p:spPr>
            <a:xfrm>
              <a:off x="3495582" y="5497496"/>
              <a:ext cx="441146" cy="369332"/>
            </a:xfrm>
            <a:prstGeom prst="rect">
              <a:avLst/>
            </a:prstGeom>
            <a:noFill/>
          </p:spPr>
          <p:txBody>
            <a:bodyPr wrap="none" rtlCol="0">
              <a:spAutoFit/>
            </a:bodyPr>
            <a:lstStyle/>
            <a:p>
              <a:r>
                <a:rPr lang="en-US" dirty="0">
                  <a:latin typeface="Arial" panose="020B0604020202020204" pitchFamily="34" charset="0"/>
                </a:rPr>
                <a:t>65</a:t>
              </a:r>
            </a:p>
          </p:txBody>
        </p:sp>
        <p:sp>
          <p:nvSpPr>
            <p:cNvPr id="13" name="TextBox 12">
              <a:extLst>
                <a:ext uri="{FF2B5EF4-FFF2-40B4-BE49-F238E27FC236}">
                  <a16:creationId xmlns:a16="http://schemas.microsoft.com/office/drawing/2014/main" id="{E4174BAD-AAC2-CD7F-8461-96E6F1374DD8}"/>
                </a:ext>
              </a:extLst>
            </p:cNvPr>
            <p:cNvSpPr txBox="1"/>
            <p:nvPr/>
          </p:nvSpPr>
          <p:spPr>
            <a:xfrm>
              <a:off x="5285675" y="5358996"/>
              <a:ext cx="2366482" cy="707886"/>
            </a:xfrm>
            <a:prstGeom prst="rect">
              <a:avLst/>
            </a:prstGeom>
            <a:noFill/>
          </p:spPr>
          <p:txBody>
            <a:bodyPr wrap="none" rtlCol="0">
              <a:spAutoFit/>
            </a:bodyPr>
            <a:lstStyle/>
            <a:p>
              <a:r>
                <a:rPr lang="en-US" sz="2000" dirty="0">
                  <a:latin typeface="Arial" panose="020B0604020202020204" pitchFamily="34" charset="0"/>
                </a:rPr>
                <a:t>Mean = 826 </a:t>
              </a:r>
              <a:r>
                <a:rPr lang="en-US" sz="2000" dirty="0">
                  <a:latin typeface="Arial" panose="020B0604020202020204" pitchFamily="34" charset="0"/>
                  <a:cs typeface="Arial" panose="020B0604020202020204" pitchFamily="34" charset="0"/>
                </a:rPr>
                <a:t>µg/kg</a:t>
              </a:r>
            </a:p>
            <a:p>
              <a:r>
                <a:rPr lang="en-US" sz="2000" dirty="0">
                  <a:latin typeface="Arial" panose="020B0604020202020204" pitchFamily="34" charset="0"/>
                  <a:cs typeface="Arial" panose="020B0604020202020204" pitchFamily="34" charset="0"/>
                </a:rPr>
                <a:t>SWAC = 555 µg/kg</a:t>
              </a:r>
              <a:endParaRPr lang="en-US" sz="2000" dirty="0">
                <a:latin typeface="Arial" panose="020B0604020202020204" pitchFamily="34" charset="0"/>
              </a:endParaRPr>
            </a:p>
          </p:txBody>
        </p:sp>
      </p:grpSp>
      <p:sp>
        <p:nvSpPr>
          <p:cNvPr id="4" name="TextBox 3">
            <a:extLst>
              <a:ext uri="{FF2B5EF4-FFF2-40B4-BE49-F238E27FC236}">
                <a16:creationId xmlns:a16="http://schemas.microsoft.com/office/drawing/2014/main" id="{485C8D0E-633D-30D4-920B-DAD29B68630B}"/>
              </a:ext>
            </a:extLst>
          </p:cNvPr>
          <p:cNvSpPr txBox="1"/>
          <p:nvPr/>
        </p:nvSpPr>
        <p:spPr>
          <a:xfrm>
            <a:off x="429768" y="6225159"/>
            <a:ext cx="4820919"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µg/kg: microgram(s) per kilogram</a:t>
            </a:r>
          </a:p>
        </p:txBody>
      </p:sp>
      <p:sp>
        <p:nvSpPr>
          <p:cNvPr id="5" name="TextBox 4">
            <a:extLst>
              <a:ext uri="{FF2B5EF4-FFF2-40B4-BE49-F238E27FC236}">
                <a16:creationId xmlns:a16="http://schemas.microsoft.com/office/drawing/2014/main" id="{902F4ABF-19A2-6C9A-3F27-39E72B571593}"/>
              </a:ext>
            </a:extLst>
          </p:cNvPr>
          <p:cNvSpPr txBox="1"/>
          <p:nvPr/>
        </p:nvSpPr>
        <p:spPr>
          <a:xfrm rot="609338">
            <a:off x="3873622" y="1448572"/>
            <a:ext cx="1159292" cy="369332"/>
          </a:xfrm>
          <a:prstGeom prst="rect">
            <a:avLst/>
          </a:prstGeom>
          <a:noFill/>
        </p:spPr>
        <p:txBody>
          <a:bodyPr wrap="none" rtlCol="0">
            <a:spAutoFit/>
          </a:bodyPr>
          <a:lstStyle/>
          <a:p>
            <a:r>
              <a:rPr lang="en-US" dirty="0">
                <a:latin typeface="Arial" panose="020B0604020202020204" pitchFamily="34" charset="0"/>
              </a:rPr>
              <a:t>Shoreline</a:t>
            </a:r>
          </a:p>
        </p:txBody>
      </p:sp>
      <p:sp>
        <p:nvSpPr>
          <p:cNvPr id="6" name="TextBox 5">
            <a:extLst>
              <a:ext uri="{FF2B5EF4-FFF2-40B4-BE49-F238E27FC236}">
                <a16:creationId xmlns:a16="http://schemas.microsoft.com/office/drawing/2014/main" id="{DEB6B357-EBFB-AF0D-450A-45D1218E0434}"/>
              </a:ext>
            </a:extLst>
          </p:cNvPr>
          <p:cNvSpPr txBox="1"/>
          <p:nvPr/>
        </p:nvSpPr>
        <p:spPr>
          <a:xfrm>
            <a:off x="296151" y="4487030"/>
            <a:ext cx="1620957" cy="646331"/>
          </a:xfrm>
          <a:prstGeom prst="rect">
            <a:avLst/>
          </a:prstGeom>
          <a:noFill/>
        </p:spPr>
        <p:txBody>
          <a:bodyPr wrap="none" rtlCol="0">
            <a:spAutoFit/>
          </a:bodyPr>
          <a:lstStyle/>
          <a:p>
            <a:pPr algn="ctr"/>
            <a:r>
              <a:rPr lang="en-US" dirty="0">
                <a:latin typeface="Arial" panose="020B0604020202020204" pitchFamily="34" charset="0"/>
              </a:rPr>
              <a:t>Nearshore</a:t>
            </a:r>
          </a:p>
          <a:p>
            <a:pPr algn="ctr"/>
            <a:r>
              <a:rPr lang="en-US" dirty="0">
                <a:latin typeface="Arial" panose="020B0604020202020204" pitchFamily="34" charset="0"/>
              </a:rPr>
              <a:t>Sediment Site</a:t>
            </a:r>
          </a:p>
        </p:txBody>
      </p:sp>
      <p:cxnSp>
        <p:nvCxnSpPr>
          <p:cNvPr id="10" name="Straight Arrow Connector 9">
            <a:extLst>
              <a:ext uri="{FF2B5EF4-FFF2-40B4-BE49-F238E27FC236}">
                <a16:creationId xmlns:a16="http://schemas.microsoft.com/office/drawing/2014/main" id="{F310B592-F117-BF88-1C2B-37395E01DACD}"/>
              </a:ext>
            </a:extLst>
          </p:cNvPr>
          <p:cNvCxnSpPr>
            <a:cxnSpLocks/>
          </p:cNvCxnSpPr>
          <p:nvPr/>
        </p:nvCxnSpPr>
        <p:spPr>
          <a:xfrm flipV="1">
            <a:off x="1731457" y="4604418"/>
            <a:ext cx="463372" cy="155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06E445BA-CE25-267F-3805-FA54628DE3E4}"/>
              </a:ext>
            </a:extLst>
          </p:cNvPr>
          <p:cNvGrpSpPr/>
          <p:nvPr/>
        </p:nvGrpSpPr>
        <p:grpSpPr>
          <a:xfrm>
            <a:off x="1276294" y="1552575"/>
            <a:ext cx="5355227" cy="4214813"/>
            <a:chOff x="1276294" y="1552575"/>
            <a:chExt cx="5355227" cy="4214813"/>
          </a:xfrm>
        </p:grpSpPr>
        <p:cxnSp>
          <p:nvCxnSpPr>
            <p:cNvPr id="77" name="Straight Connector 76">
              <a:extLst>
                <a:ext uri="{FF2B5EF4-FFF2-40B4-BE49-F238E27FC236}">
                  <a16:creationId xmlns:a16="http://schemas.microsoft.com/office/drawing/2014/main" id="{363236DD-BC37-AC7C-5D6C-5370324DC181}"/>
                </a:ext>
              </a:extLst>
            </p:cNvPr>
            <p:cNvCxnSpPr>
              <a:cxnSpLocks/>
            </p:cNvCxnSpPr>
            <p:nvPr/>
          </p:nvCxnSpPr>
          <p:spPr>
            <a:xfrm>
              <a:off x="3061098" y="2901361"/>
              <a:ext cx="59507" cy="1709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E71EE7F3-48D4-D0D7-E9CD-DD20AF6F8659}"/>
                </a:ext>
              </a:extLst>
            </p:cNvPr>
            <p:cNvGrpSpPr/>
            <p:nvPr/>
          </p:nvGrpSpPr>
          <p:grpSpPr>
            <a:xfrm>
              <a:off x="1276294" y="1552575"/>
              <a:ext cx="5355227" cy="4214813"/>
              <a:chOff x="1276294" y="1552575"/>
              <a:chExt cx="5355227" cy="4214813"/>
            </a:xfrm>
          </p:grpSpPr>
          <p:cxnSp>
            <p:nvCxnSpPr>
              <p:cNvPr id="78" name="Straight Connector 77">
                <a:extLst>
                  <a:ext uri="{FF2B5EF4-FFF2-40B4-BE49-F238E27FC236}">
                    <a16:creationId xmlns:a16="http://schemas.microsoft.com/office/drawing/2014/main" id="{2EA24CD9-1543-EC74-CB88-9F63A53213B7}"/>
                  </a:ext>
                </a:extLst>
              </p:cNvPr>
              <p:cNvCxnSpPr>
                <a:cxnSpLocks/>
                <a:stCxn id="73" idx="0"/>
              </p:cNvCxnSpPr>
              <p:nvPr/>
            </p:nvCxnSpPr>
            <p:spPr>
              <a:xfrm flipV="1">
                <a:off x="3100280" y="3072339"/>
                <a:ext cx="20325" cy="10460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4E3394F-1551-49CF-8495-B44517AE653D}"/>
                  </a:ext>
                </a:extLst>
              </p:cNvPr>
              <p:cNvCxnSpPr>
                <a:cxnSpLocks/>
                <a:stCxn id="73" idx="0"/>
              </p:cNvCxnSpPr>
              <p:nvPr/>
            </p:nvCxnSpPr>
            <p:spPr>
              <a:xfrm>
                <a:off x="3100280" y="3176940"/>
                <a:ext cx="2205084" cy="3835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6993B44-F075-D915-6638-F4E80C276655}"/>
                  </a:ext>
                </a:extLst>
              </p:cNvPr>
              <p:cNvCxnSpPr>
                <a:cxnSpLocks/>
              </p:cNvCxnSpPr>
              <p:nvPr/>
            </p:nvCxnSpPr>
            <p:spPr>
              <a:xfrm flipV="1">
                <a:off x="3892234" y="1791336"/>
                <a:ext cx="129121" cy="5460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1C23D806-CA56-E082-64F9-8CF2747103ED}"/>
                  </a:ext>
                </a:extLst>
              </p:cNvPr>
              <p:cNvGrpSpPr/>
              <p:nvPr/>
            </p:nvGrpSpPr>
            <p:grpSpPr>
              <a:xfrm>
                <a:off x="1276294" y="1552575"/>
                <a:ext cx="5355227" cy="4214813"/>
                <a:chOff x="1276294" y="1552575"/>
                <a:chExt cx="5355227" cy="4214813"/>
              </a:xfrm>
            </p:grpSpPr>
            <p:sp>
              <p:nvSpPr>
                <p:cNvPr id="73" name="Freeform: Shape 72">
                  <a:extLst>
                    <a:ext uri="{FF2B5EF4-FFF2-40B4-BE49-F238E27FC236}">
                      <a16:creationId xmlns:a16="http://schemas.microsoft.com/office/drawing/2014/main" id="{5F1BCCDF-A6D5-06E7-5BEF-CC3753D9EE38}"/>
                    </a:ext>
                  </a:extLst>
                </p:cNvPr>
                <p:cNvSpPr/>
                <p:nvPr/>
              </p:nvSpPr>
              <p:spPr>
                <a:xfrm>
                  <a:off x="1963143" y="3176940"/>
                  <a:ext cx="1137137" cy="704524"/>
                </a:xfrm>
                <a:custGeom>
                  <a:avLst/>
                  <a:gdLst>
                    <a:gd name="connsiteX0" fmla="*/ 937425 w 937425"/>
                    <a:gd name="connsiteY0" fmla="*/ 0 h 601926"/>
                    <a:gd name="connsiteX1" fmla="*/ 694023 w 937425"/>
                    <a:gd name="connsiteY1" fmla="*/ 332210 h 601926"/>
                    <a:gd name="connsiteX2" fmla="*/ 0 w 937425"/>
                    <a:gd name="connsiteY2" fmla="*/ 601926 h 601926"/>
                  </a:gdLst>
                  <a:ahLst/>
                  <a:cxnLst>
                    <a:cxn ang="0">
                      <a:pos x="connsiteX0" y="connsiteY0"/>
                    </a:cxn>
                    <a:cxn ang="0">
                      <a:pos x="connsiteX1" y="connsiteY1"/>
                    </a:cxn>
                    <a:cxn ang="0">
                      <a:pos x="connsiteX2" y="connsiteY2"/>
                    </a:cxn>
                  </a:cxnLst>
                  <a:rect l="l" t="t" r="r" b="b"/>
                  <a:pathLst>
                    <a:path w="937425" h="601926">
                      <a:moveTo>
                        <a:pt x="937425" y="0"/>
                      </a:moveTo>
                      <a:lnTo>
                        <a:pt x="694023" y="332210"/>
                      </a:lnTo>
                      <a:lnTo>
                        <a:pt x="0" y="601926"/>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4" name="Freeform: Shape 73">
                  <a:extLst>
                    <a:ext uri="{FF2B5EF4-FFF2-40B4-BE49-F238E27FC236}">
                      <a16:creationId xmlns:a16="http://schemas.microsoft.com/office/drawing/2014/main" id="{E4D46641-DB53-6973-5BAC-5D7EC84F6C39}"/>
                    </a:ext>
                  </a:extLst>
                </p:cNvPr>
                <p:cNvSpPr/>
                <p:nvPr/>
              </p:nvSpPr>
              <p:spPr>
                <a:xfrm>
                  <a:off x="1276294" y="1791336"/>
                  <a:ext cx="1549996" cy="606691"/>
                </a:xfrm>
                <a:custGeom>
                  <a:avLst/>
                  <a:gdLst>
                    <a:gd name="connsiteX0" fmla="*/ 1302526 w 1302526"/>
                    <a:gd name="connsiteY0" fmla="*/ 509828 h 509828"/>
                    <a:gd name="connsiteX1" fmla="*/ 0 w 1302526"/>
                    <a:gd name="connsiteY1" fmla="*/ 0 h 509828"/>
                    <a:gd name="connsiteX2" fmla="*/ 0 w 1302526"/>
                    <a:gd name="connsiteY2" fmla="*/ 0 h 509828"/>
                  </a:gdLst>
                  <a:ahLst/>
                  <a:cxnLst>
                    <a:cxn ang="0">
                      <a:pos x="connsiteX0" y="connsiteY0"/>
                    </a:cxn>
                    <a:cxn ang="0">
                      <a:pos x="connsiteX1" y="connsiteY1"/>
                    </a:cxn>
                    <a:cxn ang="0">
                      <a:pos x="connsiteX2" y="connsiteY2"/>
                    </a:cxn>
                  </a:cxnLst>
                  <a:rect l="l" t="t" r="r" b="b"/>
                  <a:pathLst>
                    <a:path w="1302526" h="509828">
                      <a:moveTo>
                        <a:pt x="1302526" y="509828"/>
                      </a:moveTo>
                      <a:lnTo>
                        <a:pt x="0" y="0"/>
                      </a:lnTo>
                      <a:lnTo>
                        <a:pt x="0"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75" name="Straight Connector 74">
                  <a:extLst>
                    <a:ext uri="{FF2B5EF4-FFF2-40B4-BE49-F238E27FC236}">
                      <a16:creationId xmlns:a16="http://schemas.microsoft.com/office/drawing/2014/main" id="{FBC6BB4A-142F-7DCC-6700-996959E42F59}"/>
                    </a:ext>
                  </a:extLst>
                </p:cNvPr>
                <p:cNvCxnSpPr>
                  <a:cxnSpLocks/>
                </p:cNvCxnSpPr>
                <p:nvPr/>
              </p:nvCxnSpPr>
              <p:spPr>
                <a:xfrm>
                  <a:off x="2681468" y="1552575"/>
                  <a:ext cx="144822" cy="8454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2D99364-C457-9882-A5EB-31F66DD0E58B}"/>
                    </a:ext>
                  </a:extLst>
                </p:cNvPr>
                <p:cNvCxnSpPr>
                  <a:cxnSpLocks/>
                </p:cNvCxnSpPr>
                <p:nvPr/>
              </p:nvCxnSpPr>
              <p:spPr>
                <a:xfrm>
                  <a:off x="2826290" y="2398028"/>
                  <a:ext cx="234849" cy="5049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4D87BD5-FD88-B5C6-407E-1F7C7A1ED0FC}"/>
                    </a:ext>
                  </a:extLst>
                </p:cNvPr>
                <p:cNvCxnSpPr>
                  <a:cxnSpLocks/>
                  <a:stCxn id="73" idx="1"/>
                </p:cNvCxnSpPr>
                <p:nvPr/>
              </p:nvCxnSpPr>
              <p:spPr>
                <a:xfrm>
                  <a:off x="2805023" y="3565775"/>
                  <a:ext cx="1077838" cy="11576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5E47E78-5A4E-0A0D-431D-91F315A7D74E}"/>
                    </a:ext>
                  </a:extLst>
                </p:cNvPr>
                <p:cNvCxnSpPr>
                  <a:cxnSpLocks/>
                </p:cNvCxnSpPr>
                <p:nvPr/>
              </p:nvCxnSpPr>
              <p:spPr>
                <a:xfrm flipH="1">
                  <a:off x="3205163" y="4723409"/>
                  <a:ext cx="680532" cy="10439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EF7F746-31DC-E892-23CD-187FB86FD3D0}"/>
                    </a:ext>
                  </a:extLst>
                </p:cNvPr>
                <p:cNvCxnSpPr>
                  <a:cxnSpLocks/>
                </p:cNvCxnSpPr>
                <p:nvPr/>
              </p:nvCxnSpPr>
              <p:spPr>
                <a:xfrm>
                  <a:off x="3882861" y="4723409"/>
                  <a:ext cx="1169755" cy="1841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6251BC5-34A9-9CE0-072E-D41FE48E7354}"/>
                    </a:ext>
                  </a:extLst>
                </p:cNvPr>
                <p:cNvCxnSpPr>
                  <a:cxnSpLocks/>
                </p:cNvCxnSpPr>
                <p:nvPr/>
              </p:nvCxnSpPr>
              <p:spPr>
                <a:xfrm flipH="1">
                  <a:off x="5305364" y="3176939"/>
                  <a:ext cx="36837" cy="3835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5B52A38-377F-C4FD-2436-6C45ACDE7D57}"/>
                    </a:ext>
                  </a:extLst>
                </p:cNvPr>
                <p:cNvCxnSpPr>
                  <a:cxnSpLocks/>
                </p:cNvCxnSpPr>
                <p:nvPr/>
              </p:nvCxnSpPr>
              <p:spPr>
                <a:xfrm>
                  <a:off x="5305364" y="3560500"/>
                  <a:ext cx="308870" cy="6528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E93CA37-FD33-17D3-75BC-E1939AD40CC4}"/>
                    </a:ext>
                  </a:extLst>
                </p:cNvPr>
                <p:cNvCxnSpPr>
                  <a:cxnSpLocks/>
                </p:cNvCxnSpPr>
                <p:nvPr/>
              </p:nvCxnSpPr>
              <p:spPr>
                <a:xfrm flipV="1">
                  <a:off x="5342201" y="2671833"/>
                  <a:ext cx="745744" cy="5051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C0670FC-7758-C91D-1B48-5D9704ED6FFD}"/>
                    </a:ext>
                  </a:extLst>
                </p:cNvPr>
                <p:cNvCxnSpPr>
                  <a:cxnSpLocks/>
                </p:cNvCxnSpPr>
                <p:nvPr/>
              </p:nvCxnSpPr>
              <p:spPr>
                <a:xfrm>
                  <a:off x="6087946" y="2671833"/>
                  <a:ext cx="543575" cy="1020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268CB88-DD96-0901-84B9-3AF5ACC4D619}"/>
                    </a:ext>
                  </a:extLst>
                </p:cNvPr>
                <p:cNvCxnSpPr>
                  <a:cxnSpLocks/>
                </p:cNvCxnSpPr>
                <p:nvPr/>
              </p:nvCxnSpPr>
              <p:spPr>
                <a:xfrm flipH="1">
                  <a:off x="6086250" y="2175942"/>
                  <a:ext cx="142890" cy="4958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772FFE8-9EB6-B34F-2C2B-10BB870963D9}"/>
                    </a:ext>
                  </a:extLst>
                </p:cNvPr>
                <p:cNvCxnSpPr>
                  <a:cxnSpLocks/>
                </p:cNvCxnSpPr>
                <p:nvPr/>
              </p:nvCxnSpPr>
              <p:spPr>
                <a:xfrm flipH="1">
                  <a:off x="5127729" y="2003087"/>
                  <a:ext cx="86957" cy="5450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76EC4F2-3A2B-C099-C777-245AFEC27525}"/>
                    </a:ext>
                  </a:extLst>
                </p:cNvPr>
                <p:cNvCxnSpPr>
                  <a:cxnSpLocks/>
                </p:cNvCxnSpPr>
                <p:nvPr/>
              </p:nvCxnSpPr>
              <p:spPr>
                <a:xfrm>
                  <a:off x="5127729" y="2555183"/>
                  <a:ext cx="214472" cy="6217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FB3FAF1-F7D3-D104-0808-CD3FF4EFE134}"/>
                    </a:ext>
                  </a:extLst>
                </p:cNvPr>
                <p:cNvCxnSpPr>
                  <a:cxnSpLocks/>
                </p:cNvCxnSpPr>
                <p:nvPr/>
              </p:nvCxnSpPr>
              <p:spPr>
                <a:xfrm>
                  <a:off x="3882861" y="2344429"/>
                  <a:ext cx="1243172" cy="2037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1652030-C82D-1325-C5ED-1E50782E8738}"/>
                    </a:ext>
                  </a:extLst>
                </p:cNvPr>
                <p:cNvCxnSpPr>
                  <a:cxnSpLocks/>
                </p:cNvCxnSpPr>
                <p:nvPr/>
              </p:nvCxnSpPr>
              <p:spPr>
                <a:xfrm flipV="1">
                  <a:off x="3120605" y="2335966"/>
                  <a:ext cx="771629" cy="7363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FA46336-1232-5D2D-DC58-E20A511E5355}"/>
                    </a:ext>
                  </a:extLst>
                </p:cNvPr>
                <p:cNvCxnSpPr>
                  <a:cxnSpLocks/>
                </p:cNvCxnSpPr>
                <p:nvPr/>
              </p:nvCxnSpPr>
              <p:spPr>
                <a:xfrm flipV="1">
                  <a:off x="3064608" y="1674544"/>
                  <a:ext cx="321869" cy="12268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7" name="Flowchart: Or 6">
            <a:extLst>
              <a:ext uri="{FF2B5EF4-FFF2-40B4-BE49-F238E27FC236}">
                <a16:creationId xmlns:a16="http://schemas.microsoft.com/office/drawing/2014/main" id="{689701B5-74B5-124D-8D38-7BC74703344B}"/>
              </a:ext>
            </a:extLst>
          </p:cNvPr>
          <p:cNvSpPr/>
          <p:nvPr/>
        </p:nvSpPr>
        <p:spPr>
          <a:xfrm>
            <a:off x="501759" y="5962051"/>
            <a:ext cx="91440" cy="91440"/>
          </a:xfrm>
          <a:prstGeom prst="flowChar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TextBox 23">
            <a:extLst>
              <a:ext uri="{FF2B5EF4-FFF2-40B4-BE49-F238E27FC236}">
                <a16:creationId xmlns:a16="http://schemas.microsoft.com/office/drawing/2014/main" id="{75C8D01A-29AB-79FB-B461-4721389BCBDC}"/>
              </a:ext>
            </a:extLst>
          </p:cNvPr>
          <p:cNvSpPr txBox="1"/>
          <p:nvPr/>
        </p:nvSpPr>
        <p:spPr>
          <a:xfrm>
            <a:off x="646383" y="5842030"/>
            <a:ext cx="2531462" cy="338554"/>
          </a:xfrm>
          <a:prstGeom prst="rect">
            <a:avLst/>
          </a:prstGeom>
          <a:noFill/>
        </p:spPr>
        <p:txBody>
          <a:bodyPr wrap="none" rtlCol="0">
            <a:spAutoFit/>
          </a:bodyPr>
          <a:lstStyle/>
          <a:p>
            <a:r>
              <a:rPr lang="en-US" sz="1600" dirty="0">
                <a:latin typeface="Arial" panose="020B0604020202020204" pitchFamily="34" charset="0"/>
              </a:rPr>
              <a:t>Sediment sample location</a:t>
            </a:r>
          </a:p>
        </p:txBody>
      </p:sp>
    </p:spTree>
    <p:extLst>
      <p:ext uri="{BB962C8B-B14F-4D97-AF65-F5344CB8AC3E}">
        <p14:creationId xmlns:p14="http://schemas.microsoft.com/office/powerpoint/2010/main" val="41135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#2 – Portland Harbor</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Portland Harbor – Remedial Footprints</a:t>
            </a:r>
          </a:p>
        </p:txBody>
      </p:sp>
      <p:sp>
        <p:nvSpPr>
          <p:cNvPr id="10" name="Content Placeholder 8">
            <a:extLst>
              <a:ext uri="{FF2B5EF4-FFF2-40B4-BE49-F238E27FC236}">
                <a16:creationId xmlns:a16="http://schemas.microsoft.com/office/drawing/2014/main" id="{D0A95458-BE3B-1D57-4632-06AF51D66C24}"/>
              </a:ext>
            </a:extLst>
          </p:cNvPr>
          <p:cNvSpPr>
            <a:spLocks noGrp="1"/>
          </p:cNvSpPr>
          <p:nvPr>
            <p:ph idx="1"/>
          </p:nvPr>
        </p:nvSpPr>
        <p:spPr>
          <a:xfrm>
            <a:off x="193828" y="1253331"/>
            <a:ext cx="11898098" cy="1927114"/>
          </a:xfrm>
        </p:spPr>
        <p:txBody>
          <a:bodyPr>
            <a:noAutofit/>
          </a:bodyPr>
          <a:lstStyle/>
          <a:p>
            <a:r>
              <a:rPr lang="en-US" sz="2200" dirty="0"/>
              <a:t>Selected Remedy: Alternative F with modifications </a:t>
            </a:r>
          </a:p>
          <a:p>
            <a:r>
              <a:rPr lang="en-US" sz="2200" dirty="0"/>
              <a:t>Active Remediation (dredging and capping)</a:t>
            </a:r>
          </a:p>
          <a:p>
            <a:pPr lvl="1"/>
            <a:r>
              <a:rPr lang="en-US" sz="2000" dirty="0"/>
              <a:t>Lower RAL outside federal navigation channel</a:t>
            </a:r>
          </a:p>
          <a:p>
            <a:pPr lvl="1"/>
            <a:r>
              <a:rPr lang="en-US" sz="2000" dirty="0"/>
              <a:t>Higher RAL within federal navigation channel (principal threat waste threshold used for PCBs)</a:t>
            </a:r>
          </a:p>
          <a:p>
            <a:r>
              <a:rPr lang="en-US" sz="2200" dirty="0"/>
              <a:t>Monitored natural recovery outside of active remediation areas</a:t>
            </a:r>
          </a:p>
        </p:txBody>
      </p:sp>
      <p:sp>
        <p:nvSpPr>
          <p:cNvPr id="4" name="TextBox 3">
            <a:extLst>
              <a:ext uri="{FF2B5EF4-FFF2-40B4-BE49-F238E27FC236}">
                <a16:creationId xmlns:a16="http://schemas.microsoft.com/office/drawing/2014/main" id="{60CBE6C0-0783-7670-202A-A9AC9F232853}"/>
              </a:ext>
            </a:extLst>
          </p:cNvPr>
          <p:cNvSpPr txBox="1"/>
          <p:nvPr/>
        </p:nvSpPr>
        <p:spPr>
          <a:xfrm>
            <a:off x="159103" y="6260616"/>
            <a:ext cx="1172500"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(US EPA 2016)</a:t>
            </a:r>
          </a:p>
        </p:txBody>
      </p:sp>
      <p:grpSp>
        <p:nvGrpSpPr>
          <p:cNvPr id="7" name="Group 6">
            <a:extLst>
              <a:ext uri="{FF2B5EF4-FFF2-40B4-BE49-F238E27FC236}">
                <a16:creationId xmlns:a16="http://schemas.microsoft.com/office/drawing/2014/main" id="{0C12632C-DF87-EF49-1C4E-9C820ECAEA88}"/>
              </a:ext>
            </a:extLst>
          </p:cNvPr>
          <p:cNvGrpSpPr/>
          <p:nvPr/>
        </p:nvGrpSpPr>
        <p:grpSpPr>
          <a:xfrm>
            <a:off x="193828" y="3269456"/>
            <a:ext cx="11496832" cy="3066361"/>
            <a:chOff x="193828" y="3114450"/>
            <a:chExt cx="11496832" cy="3066361"/>
          </a:xfrm>
        </p:grpSpPr>
        <p:pic>
          <p:nvPicPr>
            <p:cNvPr id="9" name="Picture 8" descr="Map&#10;&#10;Description automatically generated">
              <a:extLst>
                <a:ext uri="{FF2B5EF4-FFF2-40B4-BE49-F238E27FC236}">
                  <a16:creationId xmlns:a16="http://schemas.microsoft.com/office/drawing/2014/main" id="{F4FE8F12-5D51-A391-C429-F93A0D8B5293}"/>
                </a:ext>
              </a:extLst>
            </p:cNvPr>
            <p:cNvPicPr>
              <a:picLocks noChangeAspect="1"/>
            </p:cNvPicPr>
            <p:nvPr/>
          </p:nvPicPr>
          <p:blipFill rotWithShape="1">
            <a:blip r:embed="rId3">
              <a:extLst>
                <a:ext uri="{28A0092B-C50C-407E-A947-70E740481C1C}">
                  <a14:useLocalDpi xmlns:a14="http://schemas.microsoft.com/office/drawing/2010/main" val="0"/>
                </a:ext>
              </a:extLst>
            </a:blip>
            <a:srcRect l="980" t="53168" r="1129" b="1604"/>
            <a:stretch/>
          </p:blipFill>
          <p:spPr>
            <a:xfrm>
              <a:off x="193828" y="3114450"/>
              <a:ext cx="11496832" cy="3066361"/>
            </a:xfrm>
            <a:prstGeom prst="rect">
              <a:avLst/>
            </a:prstGeom>
          </p:spPr>
        </p:pic>
        <p:sp>
          <p:nvSpPr>
            <p:cNvPr id="5" name="TextBox 4">
              <a:extLst>
                <a:ext uri="{FF2B5EF4-FFF2-40B4-BE49-F238E27FC236}">
                  <a16:creationId xmlns:a16="http://schemas.microsoft.com/office/drawing/2014/main" id="{247A477C-9B3C-B86F-7774-6F7B79C74397}"/>
                </a:ext>
              </a:extLst>
            </p:cNvPr>
            <p:cNvSpPr txBox="1"/>
            <p:nvPr/>
          </p:nvSpPr>
          <p:spPr>
            <a:xfrm>
              <a:off x="8693421" y="3755313"/>
              <a:ext cx="1606309" cy="1368003"/>
            </a:xfrm>
            <a:prstGeom prst="rect">
              <a:avLst/>
            </a:prstGeom>
            <a:solidFill>
              <a:schemeClr val="bg1"/>
            </a:solidFill>
          </p:spPr>
          <p:txBody>
            <a:bodyPr wrap="square" rtlCol="0">
              <a:spAutoFit/>
            </a:bodyPr>
            <a:lstStyle/>
            <a:p>
              <a:pPr>
                <a:lnSpc>
                  <a:spcPct val="120000"/>
                </a:lnSpc>
              </a:pPr>
              <a:r>
                <a:rPr lang="en-US" sz="1000" b="1" dirty="0">
                  <a:latin typeface="Arial" panose="020B0604020202020204" pitchFamily="34" charset="0"/>
                  <a:cs typeface="Arial" panose="020B0604020202020204" pitchFamily="34" charset="0"/>
                </a:rPr>
                <a:t>RAL B (&gt; 1000 µg/kg)</a:t>
              </a:r>
            </a:p>
            <a:p>
              <a:pPr>
                <a:lnSpc>
                  <a:spcPct val="120000"/>
                </a:lnSpc>
              </a:pPr>
              <a:r>
                <a:rPr lang="en-US" sz="1000" b="1" dirty="0">
                  <a:latin typeface="Arial" panose="020B0604020202020204" pitchFamily="34" charset="0"/>
                  <a:cs typeface="Arial" panose="020B0604020202020204" pitchFamily="34" charset="0"/>
                </a:rPr>
                <a:t>RAL C (&gt; 750 µg/kg)</a:t>
              </a:r>
            </a:p>
            <a:p>
              <a:pPr>
                <a:lnSpc>
                  <a:spcPct val="120000"/>
                </a:lnSpc>
              </a:pPr>
              <a:r>
                <a:rPr lang="en-US" sz="1000" b="1" dirty="0">
                  <a:latin typeface="Arial" panose="020B0604020202020204" pitchFamily="34" charset="0"/>
                  <a:cs typeface="Arial" panose="020B0604020202020204" pitchFamily="34" charset="0"/>
                </a:rPr>
                <a:t>RAL D (&gt; 500 µg/kg)</a:t>
              </a:r>
            </a:p>
            <a:p>
              <a:pPr>
                <a:lnSpc>
                  <a:spcPct val="120000"/>
                </a:lnSpc>
              </a:pPr>
              <a:r>
                <a:rPr lang="en-US" sz="1000" b="1" dirty="0">
                  <a:latin typeface="Arial" panose="020B0604020202020204" pitchFamily="34" charset="0"/>
                  <a:cs typeface="Arial" panose="020B0604020202020204" pitchFamily="34" charset="0"/>
                </a:rPr>
                <a:t>RAL E (&gt; 200 µg/kg)</a:t>
              </a:r>
            </a:p>
            <a:p>
              <a:pPr>
                <a:lnSpc>
                  <a:spcPct val="120000"/>
                </a:lnSpc>
              </a:pPr>
              <a:r>
                <a:rPr lang="en-US" sz="1000" b="1" dirty="0">
                  <a:latin typeface="Arial" panose="020B0604020202020204" pitchFamily="34" charset="0"/>
                  <a:cs typeface="Arial" panose="020B0604020202020204" pitchFamily="34" charset="0"/>
                </a:rPr>
                <a:t>RAL F (&gt; 75 µg/kg)</a:t>
              </a:r>
            </a:p>
            <a:p>
              <a:pPr>
                <a:lnSpc>
                  <a:spcPct val="120000"/>
                </a:lnSpc>
              </a:pPr>
              <a:r>
                <a:rPr lang="en-US" sz="1000" b="1" dirty="0">
                  <a:latin typeface="Arial" panose="020B0604020202020204" pitchFamily="34" charset="0"/>
                  <a:cs typeface="Arial" panose="020B0604020202020204" pitchFamily="34" charset="0"/>
                </a:rPr>
                <a:t>RAL G (&gt; 50 µg/kg)</a:t>
              </a:r>
            </a:p>
            <a:p>
              <a:pPr>
                <a:lnSpc>
                  <a:spcPct val="120000"/>
                </a:lnSpc>
              </a:pPr>
              <a:r>
                <a:rPr lang="en-US" sz="1000" b="1" dirty="0">
                  <a:latin typeface="Arial" panose="020B0604020202020204" pitchFamily="34" charset="0"/>
                  <a:cs typeface="Arial" panose="020B0604020202020204" pitchFamily="34" charset="0"/>
                </a:rPr>
                <a:t>RAL H (&gt; 19 µg/kg)</a:t>
              </a:r>
            </a:p>
          </p:txBody>
        </p:sp>
        <p:sp>
          <p:nvSpPr>
            <p:cNvPr id="6" name="TextBox 5">
              <a:extLst>
                <a:ext uri="{FF2B5EF4-FFF2-40B4-BE49-F238E27FC236}">
                  <a16:creationId xmlns:a16="http://schemas.microsoft.com/office/drawing/2014/main" id="{4458EA30-7227-8855-F1CC-0662C7AEE6C7}"/>
                </a:ext>
              </a:extLst>
            </p:cNvPr>
            <p:cNvSpPr txBox="1"/>
            <p:nvPr/>
          </p:nvSpPr>
          <p:spPr>
            <a:xfrm>
              <a:off x="8308516" y="3229848"/>
              <a:ext cx="1606309" cy="525465"/>
            </a:xfrm>
            <a:prstGeom prst="rect">
              <a:avLst/>
            </a:prstGeom>
            <a:solidFill>
              <a:schemeClr val="bg1"/>
            </a:solidFill>
          </p:spPr>
          <p:txBody>
            <a:bodyPr wrap="square" rtlCol="0">
              <a:spAutoFit/>
            </a:bodyPr>
            <a:lstStyle/>
            <a:p>
              <a:pPr>
                <a:lnSpc>
                  <a:spcPct val="150000"/>
                </a:lnSpc>
              </a:pPr>
              <a:r>
                <a:rPr lang="en-US" sz="1000" b="1" dirty="0">
                  <a:latin typeface="Arial" panose="020B0604020202020204" pitchFamily="34" charset="0"/>
                  <a:cs typeface="Arial" panose="020B0604020202020204" pitchFamily="34" charset="0"/>
                </a:rPr>
                <a:t>LEGEND</a:t>
              </a:r>
            </a:p>
            <a:p>
              <a:pPr>
                <a:lnSpc>
                  <a:spcPct val="150000"/>
                </a:lnSpc>
              </a:pPr>
              <a:r>
                <a:rPr lang="en-US" sz="1000" b="1" dirty="0">
                  <a:latin typeface="Arial" panose="020B0604020202020204" pitchFamily="34" charset="0"/>
                  <a:cs typeface="Arial" panose="020B0604020202020204" pitchFamily="34" charset="0"/>
                </a:rPr>
                <a:t>PCB EPA RALs</a:t>
              </a:r>
            </a:p>
          </p:txBody>
        </p:sp>
      </p:grpSp>
    </p:spTree>
    <p:extLst>
      <p:ext uri="{BB962C8B-B14F-4D97-AF65-F5344CB8AC3E}">
        <p14:creationId xmlns:p14="http://schemas.microsoft.com/office/powerpoint/2010/main" val="358001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D73C4-A340-4AF5-86C5-5298EB9A4E8F}"/>
              </a:ext>
            </a:extLst>
          </p:cNvPr>
          <p:cNvSpPr>
            <a:spLocks noGrp="1"/>
          </p:cNvSpPr>
          <p:nvPr>
            <p:ph type="body" sz="quarter" idx="13"/>
          </p:nvPr>
        </p:nvSpPr>
        <p:spPr/>
        <p:txBody>
          <a:bodyPr/>
          <a:lstStyle/>
          <a:p>
            <a:r>
              <a:rPr lang="en-US" dirty="0"/>
              <a:t>Case Study #2 – Portland Harbor</a:t>
            </a:r>
          </a:p>
        </p:txBody>
      </p:sp>
      <p:sp>
        <p:nvSpPr>
          <p:cNvPr id="3" name="Title 2">
            <a:extLst>
              <a:ext uri="{FF2B5EF4-FFF2-40B4-BE49-F238E27FC236}">
                <a16:creationId xmlns:a16="http://schemas.microsoft.com/office/drawing/2014/main" id="{6B5EE0A2-D838-42EF-8C3C-35E25D851069}"/>
              </a:ext>
            </a:extLst>
          </p:cNvPr>
          <p:cNvSpPr>
            <a:spLocks noGrp="1"/>
          </p:cNvSpPr>
          <p:nvPr>
            <p:ph type="title"/>
          </p:nvPr>
        </p:nvSpPr>
        <p:spPr/>
        <p:txBody>
          <a:bodyPr/>
          <a:lstStyle/>
          <a:p>
            <a:r>
              <a:rPr lang="en-US" dirty="0"/>
              <a:t>Portland Harbor – Highlights</a:t>
            </a:r>
          </a:p>
        </p:txBody>
      </p:sp>
      <p:sp>
        <p:nvSpPr>
          <p:cNvPr id="4" name="Content Placeholder 3">
            <a:extLst>
              <a:ext uri="{FF2B5EF4-FFF2-40B4-BE49-F238E27FC236}">
                <a16:creationId xmlns:a16="http://schemas.microsoft.com/office/drawing/2014/main" id="{4CCEE98B-CD60-4C42-9319-1E71ABA88945}"/>
              </a:ext>
            </a:extLst>
          </p:cNvPr>
          <p:cNvSpPr>
            <a:spLocks noGrp="1"/>
          </p:cNvSpPr>
          <p:nvPr>
            <p:ph idx="1"/>
          </p:nvPr>
        </p:nvSpPr>
        <p:spPr>
          <a:xfrm>
            <a:off x="816429" y="1222124"/>
            <a:ext cx="6809234" cy="5042549"/>
          </a:xfrm>
        </p:spPr>
        <p:txBody>
          <a:bodyPr>
            <a:normAutofit lnSpcReduction="10000"/>
          </a:bodyPr>
          <a:lstStyle/>
          <a:p>
            <a:pPr>
              <a:lnSpc>
                <a:spcPct val="100000"/>
              </a:lnSpc>
            </a:pPr>
            <a:r>
              <a:rPr lang="en-US" dirty="0"/>
              <a:t>Stakeholder concerns related to SWAC/RAL approach</a:t>
            </a:r>
          </a:p>
          <a:p>
            <a:pPr lvl="1">
              <a:lnSpc>
                <a:spcPct val="100000"/>
              </a:lnSpc>
              <a:spcBef>
                <a:spcPts val="1000"/>
              </a:spcBef>
            </a:pPr>
            <a:r>
              <a:rPr lang="en-US" dirty="0"/>
              <a:t>Age of data – some samples more than</a:t>
            </a:r>
            <a:br>
              <a:rPr lang="en-US" dirty="0"/>
            </a:br>
            <a:r>
              <a:rPr lang="en-US" dirty="0"/>
              <a:t>10 years old</a:t>
            </a:r>
          </a:p>
          <a:p>
            <a:pPr lvl="1">
              <a:lnSpc>
                <a:spcPct val="100000"/>
              </a:lnSpc>
              <a:spcBef>
                <a:spcPts val="1000"/>
              </a:spcBef>
            </a:pPr>
            <a:r>
              <a:rPr lang="en-US" dirty="0"/>
              <a:t>Lack of transparency</a:t>
            </a:r>
          </a:p>
          <a:p>
            <a:pPr>
              <a:lnSpc>
                <a:spcPct val="100000"/>
              </a:lnSpc>
            </a:pPr>
            <a:r>
              <a:rPr lang="en-US" dirty="0"/>
              <a:t>Rationale for selected remedy</a:t>
            </a:r>
          </a:p>
          <a:p>
            <a:pPr lvl="1">
              <a:lnSpc>
                <a:spcPct val="100000"/>
              </a:lnSpc>
              <a:spcBef>
                <a:spcPts val="1000"/>
              </a:spcBef>
            </a:pPr>
            <a:r>
              <a:rPr lang="en-US" dirty="0"/>
              <a:t>Best balance of tradeoffs among</a:t>
            </a:r>
            <a:br>
              <a:rPr lang="en-US" dirty="0"/>
            </a:br>
            <a:r>
              <a:rPr lang="en-US" dirty="0"/>
              <a:t>balancing criteria, addressed many of public’s concerns </a:t>
            </a:r>
          </a:p>
          <a:p>
            <a:pPr lvl="1">
              <a:lnSpc>
                <a:spcPct val="100000"/>
              </a:lnSpc>
              <a:spcBef>
                <a:spcPts val="1000"/>
              </a:spcBef>
            </a:pPr>
            <a:r>
              <a:rPr lang="en-US" dirty="0"/>
              <a:t>Reduces risks within a reasonable time frame, provides for long-term reliability, and minimizes reliance on institutional controls</a:t>
            </a:r>
          </a:p>
        </p:txBody>
      </p:sp>
      <p:pic>
        <p:nvPicPr>
          <p:cNvPr id="7" name="Picture 6">
            <a:extLst>
              <a:ext uri="{FF2B5EF4-FFF2-40B4-BE49-F238E27FC236}">
                <a16:creationId xmlns:a16="http://schemas.microsoft.com/office/drawing/2014/main" id="{A2E4D567-245E-8E76-F062-7E0BF897E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4485" y="1717336"/>
            <a:ext cx="3945781" cy="2026063"/>
          </a:xfrm>
          <a:prstGeom prst="rect">
            <a:avLst/>
          </a:prstGeom>
          <a:ln>
            <a:noFill/>
          </a:ln>
          <a:effectLst>
            <a:outerShdw blurRad="152400" dist="76200" dir="2700000" algn="tl" rotWithShape="0">
              <a:srgbClr val="000000">
                <a:alpha val="30000"/>
              </a:srgbClr>
            </a:outerShdw>
          </a:effectLst>
        </p:spPr>
      </p:pic>
      <p:pic>
        <p:nvPicPr>
          <p:cNvPr id="11" name="Picture 10">
            <a:extLst>
              <a:ext uri="{FF2B5EF4-FFF2-40B4-BE49-F238E27FC236}">
                <a16:creationId xmlns:a16="http://schemas.microsoft.com/office/drawing/2014/main" id="{2F599951-4619-B82A-2CF8-E526B775BDE7}"/>
              </a:ext>
            </a:extLst>
          </p:cNvPr>
          <p:cNvPicPr>
            <a:picLocks noChangeAspect="1"/>
          </p:cNvPicPr>
          <p:nvPr/>
        </p:nvPicPr>
        <p:blipFill rotWithShape="1">
          <a:blip r:embed="rId4"/>
          <a:srcRect t="21893"/>
          <a:stretch/>
        </p:blipFill>
        <p:spPr>
          <a:xfrm>
            <a:off x="7844485" y="3863411"/>
            <a:ext cx="3950208" cy="2026063"/>
          </a:xfrm>
          <a:prstGeom prst="rect">
            <a:avLst/>
          </a:prstGeom>
          <a:ln>
            <a:noFill/>
          </a:ln>
          <a:effectLst>
            <a:outerShdw blurRad="152400" dist="76200" dir="2700000" algn="tl" rotWithShape="0">
              <a:srgbClr val="000000">
                <a:alpha val="30000"/>
              </a:srgbClr>
            </a:outerShdw>
          </a:effectLst>
        </p:spPr>
      </p:pic>
      <p:sp>
        <p:nvSpPr>
          <p:cNvPr id="8" name="TextBox 7">
            <a:extLst>
              <a:ext uri="{FF2B5EF4-FFF2-40B4-BE49-F238E27FC236}">
                <a16:creationId xmlns:a16="http://schemas.microsoft.com/office/drawing/2014/main" id="{F5F93633-5A8F-F2FB-403D-2DD37F2F6728}"/>
              </a:ext>
            </a:extLst>
          </p:cNvPr>
          <p:cNvSpPr txBox="1"/>
          <p:nvPr/>
        </p:nvSpPr>
        <p:spPr>
          <a:xfrm>
            <a:off x="7753045" y="5901367"/>
            <a:ext cx="4037221"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(US EPA 2023)</a:t>
            </a:r>
            <a:endParaRPr lang="en-US" sz="1400" dirty="0">
              <a:solidFill>
                <a:schemeClr val="bg2">
                  <a:lumMod val="50000"/>
                </a:schemeClr>
              </a:solidFill>
              <a:highlight>
                <a:srgbClr val="FFFF00"/>
              </a:highlight>
              <a:latin typeface="Arial Narrow" panose="020B0606020202030204" pitchFamily="34" charset="0"/>
            </a:endParaRPr>
          </a:p>
        </p:txBody>
      </p:sp>
    </p:spTree>
    <p:extLst>
      <p:ext uri="{BB962C8B-B14F-4D97-AF65-F5344CB8AC3E}">
        <p14:creationId xmlns:p14="http://schemas.microsoft.com/office/powerpoint/2010/main" val="1018994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B27876-D5C0-477B-9C12-EA4B4A342353}"/>
              </a:ext>
            </a:extLst>
          </p:cNvPr>
          <p:cNvSpPr/>
          <p:nvPr/>
        </p:nvSpPr>
        <p:spPr bwMode="auto">
          <a:xfrm>
            <a:off x="0" y="3473740"/>
            <a:ext cx="4562856"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t>SWAC Methodology</a:t>
            </a:r>
          </a:p>
          <a:p>
            <a:r>
              <a:rPr lang="en-US" dirty="0"/>
              <a:t>Case Study #1 – MCB Quantico</a:t>
            </a:r>
          </a:p>
          <a:p>
            <a:r>
              <a:rPr lang="en-US" dirty="0"/>
              <a:t>Case Study #2 – Portland Harbor</a:t>
            </a:r>
          </a:p>
          <a:p>
            <a:r>
              <a:rPr lang="en-US" dirty="0">
                <a:solidFill>
                  <a:schemeClr val="bg1"/>
                </a:solidFill>
              </a:rPr>
              <a:t>Other Site Examples </a:t>
            </a:r>
          </a:p>
          <a:p>
            <a:r>
              <a:rPr lang="en-US" dirty="0"/>
              <a:t>Wrap-up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28814819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FCD508-7C19-458C-A455-FBD2C1E8851C}"/>
              </a:ext>
            </a:extLst>
          </p:cNvPr>
          <p:cNvSpPr>
            <a:spLocks noGrp="1"/>
          </p:cNvSpPr>
          <p:nvPr>
            <p:ph type="body" sz="quarter" idx="13"/>
          </p:nvPr>
        </p:nvSpPr>
        <p:spPr/>
        <p:txBody>
          <a:bodyPr/>
          <a:lstStyle/>
          <a:p>
            <a:r>
              <a:rPr lang="en-US" dirty="0"/>
              <a:t>Other Site Examples</a:t>
            </a:r>
          </a:p>
        </p:txBody>
      </p:sp>
      <p:sp>
        <p:nvSpPr>
          <p:cNvPr id="3" name="Title 2">
            <a:extLst>
              <a:ext uri="{FF2B5EF4-FFF2-40B4-BE49-F238E27FC236}">
                <a16:creationId xmlns:a16="http://schemas.microsoft.com/office/drawing/2014/main" id="{A9697B74-35CC-4FC2-8183-6B45566B45AF}"/>
              </a:ext>
            </a:extLst>
          </p:cNvPr>
          <p:cNvSpPr>
            <a:spLocks noGrp="1"/>
          </p:cNvSpPr>
          <p:nvPr>
            <p:ph type="title"/>
          </p:nvPr>
        </p:nvSpPr>
        <p:spPr>
          <a:xfrm>
            <a:off x="1212761" y="314905"/>
            <a:ext cx="9616820" cy="549275"/>
          </a:xfrm>
        </p:spPr>
        <p:txBody>
          <a:bodyPr/>
          <a:lstStyle/>
          <a:p>
            <a:r>
              <a:rPr lang="en-US" dirty="0"/>
              <a:t>Navy Sites Where SWACs Have Been Used</a:t>
            </a:r>
          </a:p>
        </p:txBody>
      </p:sp>
      <p:graphicFrame>
        <p:nvGraphicFramePr>
          <p:cNvPr id="4" name="Table 7">
            <a:extLst>
              <a:ext uri="{FF2B5EF4-FFF2-40B4-BE49-F238E27FC236}">
                <a16:creationId xmlns:a16="http://schemas.microsoft.com/office/drawing/2014/main" id="{D322E2AB-D981-C4F5-C14B-ECDAF38B207F}"/>
              </a:ext>
            </a:extLst>
          </p:cNvPr>
          <p:cNvGraphicFramePr>
            <a:graphicFrameLocks noGrp="1"/>
          </p:cNvGraphicFramePr>
          <p:nvPr>
            <p:extLst>
              <p:ext uri="{D42A27DB-BD31-4B8C-83A1-F6EECF244321}">
                <p14:modId xmlns:p14="http://schemas.microsoft.com/office/powerpoint/2010/main" val="3254469792"/>
              </p:ext>
            </p:extLst>
          </p:nvPr>
        </p:nvGraphicFramePr>
        <p:xfrm>
          <a:off x="459729" y="1370772"/>
          <a:ext cx="11272543" cy="4267200"/>
        </p:xfrm>
        <a:graphic>
          <a:graphicData uri="http://schemas.openxmlformats.org/drawingml/2006/table">
            <a:tbl>
              <a:tblPr firstRow="1" bandRow="1">
                <a:tableStyleId>{2A488322-F2BA-4B5B-9748-0D474271808F}</a:tableStyleId>
              </a:tblPr>
              <a:tblGrid>
                <a:gridCol w="4310380">
                  <a:extLst>
                    <a:ext uri="{9D8B030D-6E8A-4147-A177-3AD203B41FA5}">
                      <a16:colId xmlns:a16="http://schemas.microsoft.com/office/drawing/2014/main" val="2463540852"/>
                    </a:ext>
                  </a:extLst>
                </a:gridCol>
                <a:gridCol w="2875280">
                  <a:extLst>
                    <a:ext uri="{9D8B030D-6E8A-4147-A177-3AD203B41FA5}">
                      <a16:colId xmlns:a16="http://schemas.microsoft.com/office/drawing/2014/main" val="284006375"/>
                    </a:ext>
                  </a:extLst>
                </a:gridCol>
                <a:gridCol w="2016316">
                  <a:extLst>
                    <a:ext uri="{9D8B030D-6E8A-4147-A177-3AD203B41FA5}">
                      <a16:colId xmlns:a16="http://schemas.microsoft.com/office/drawing/2014/main" val="3193861683"/>
                    </a:ext>
                  </a:extLst>
                </a:gridCol>
                <a:gridCol w="2070567">
                  <a:extLst>
                    <a:ext uri="{9D8B030D-6E8A-4147-A177-3AD203B41FA5}">
                      <a16:colId xmlns:a16="http://schemas.microsoft.com/office/drawing/2014/main" val="1186259282"/>
                    </a:ext>
                  </a:extLst>
                </a:gridCol>
              </a:tblGrid>
              <a:tr h="192707">
                <a:tc>
                  <a:txBody>
                    <a:bodyPr/>
                    <a:lstStyle/>
                    <a:p>
                      <a:pPr algn="ctr"/>
                      <a:r>
                        <a:rPr lang="en-US" sz="2000" dirty="0">
                          <a:latin typeface="Arial" panose="020B0604020202020204" pitchFamily="34" charset="0"/>
                          <a:cs typeface="Arial" panose="020B0604020202020204" pitchFamily="34" charset="0"/>
                        </a:rPr>
                        <a:t>Site</a:t>
                      </a:r>
                    </a:p>
                  </a:txBody>
                  <a:tcPr anchor="b">
                    <a:lnL>
                      <a:noFill/>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2000" dirty="0">
                          <a:latin typeface="Arial" panose="020B0604020202020204" pitchFamily="34" charset="0"/>
                          <a:cs typeface="Arial" panose="020B0604020202020204" pitchFamily="34" charset="0"/>
                        </a:rPr>
                        <a:t>SWAC Method</a:t>
                      </a:r>
                    </a:p>
                  </a:txBody>
                  <a:tcPr anchor="b">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2000" dirty="0">
                          <a:latin typeface="Arial" panose="020B0604020202020204" pitchFamily="34" charset="0"/>
                          <a:cs typeface="Arial" panose="020B0604020202020204" pitchFamily="34" charset="0"/>
                        </a:rPr>
                        <a:t>COC(s) Averaged</a:t>
                      </a:r>
                    </a:p>
                  </a:txBody>
                  <a:tcPr anchor="b">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tc>
                  <a:txBody>
                    <a:bodyPr/>
                    <a:lstStyle/>
                    <a:p>
                      <a:pPr algn="ctr"/>
                      <a:r>
                        <a:rPr lang="en-US" sz="2000" dirty="0">
                          <a:latin typeface="Arial" panose="020B0604020202020204" pitchFamily="34" charset="0"/>
                          <a:cs typeface="Arial" panose="020B0604020202020204" pitchFamily="34" charset="0"/>
                        </a:rPr>
                        <a:t>Purpose</a:t>
                      </a:r>
                    </a:p>
                  </a:txBody>
                  <a:tcPr anchor="b">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25400" cmpd="sng">
                      <a:noFill/>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134B8E"/>
                    </a:solidFill>
                  </a:tcPr>
                </a:tc>
                <a:extLst>
                  <a:ext uri="{0D108BD9-81ED-4DB2-BD59-A6C34878D82A}">
                    <a16:rowId xmlns:a16="http://schemas.microsoft.com/office/drawing/2014/main" val="2775693615"/>
                  </a:ext>
                </a:extLst>
              </a:tr>
              <a:tr h="0">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Washington Navy Yard OU 2</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Thiessen polygons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PCBs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Remedial footprint</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912324252"/>
                  </a:ext>
                </a:extLst>
              </a:tr>
              <a:tr h="255460">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MCB Quantico Site 102</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Thiessen polygons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DDx</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Remedial footprint</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31065280"/>
                  </a:ext>
                </a:extLst>
              </a:tr>
              <a:tr h="128390">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Naval Air Station Oceana</a:t>
                      </a:r>
                      <a:br>
                        <a:rPr lang="en-US" sz="1800" dirty="0">
                          <a:solidFill>
                            <a:schemeClr val="tx1">
                              <a:lumMod val="75000"/>
                              <a:lumOff val="25000"/>
                            </a:schemeClr>
                          </a:solidFill>
                          <a:latin typeface="Arial" panose="020B0604020202020204" pitchFamily="34" charset="0"/>
                          <a:cs typeface="Arial" panose="020B0604020202020204" pitchFamily="34" charset="0"/>
                        </a:rPr>
                      </a:br>
                      <a:r>
                        <a:rPr lang="en-US" sz="1800" dirty="0">
                          <a:solidFill>
                            <a:schemeClr val="tx1">
                              <a:lumMod val="75000"/>
                              <a:lumOff val="25000"/>
                            </a:schemeClr>
                          </a:solidFill>
                          <a:latin typeface="Arial" panose="020B0604020202020204" pitchFamily="34" charset="0"/>
                          <a:cs typeface="Arial" panose="020B0604020202020204" pitchFamily="34" charset="0"/>
                        </a:rPr>
                        <a:t>Dam Neck Annex</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Interpolation (IDW)</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Lead</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Net environmental benefit analysis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870857"/>
                  </a:ext>
                </a:extLst>
              </a:tr>
              <a:tr h="209740">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Pearl Harbor Sediment</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Thiessen polygons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PCBs, metals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Remedial footprint</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455987635"/>
                  </a:ext>
                </a:extLst>
              </a:tr>
              <a:tr h="0">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Apra Harbor Sediment</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Thiessen polygons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PCBs, PCDD/F</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Remedial footprint</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38192053"/>
                  </a:ext>
                </a:extLst>
              </a:tr>
              <a:tr h="0">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Hunters Point Naval Shipyard Parcel F</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Thiessen polygons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PCBs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Remedial footprint</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449135676"/>
                  </a:ext>
                </a:extLst>
              </a:tr>
              <a:tr h="0">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Naval Support Facility Indian Head</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Interpolation (unspecified)</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Mercury, lead</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Remedial footprint</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331059228"/>
                  </a:ext>
                </a:extLst>
              </a:tr>
              <a:tr h="0">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Bremerton Naval Complex OU B Marine</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Thiessen polygons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r>
                        <a:rPr lang="en-US" sz="1800" dirty="0">
                          <a:solidFill>
                            <a:schemeClr val="tx1">
                              <a:lumMod val="75000"/>
                              <a:lumOff val="25000"/>
                            </a:schemeClr>
                          </a:solidFill>
                          <a:latin typeface="Arial" panose="020B0604020202020204" pitchFamily="34" charset="0"/>
                          <a:cs typeface="Arial" panose="020B0604020202020204" pitchFamily="34" charset="0"/>
                        </a:rPr>
                        <a:t>PCBs</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latin typeface="Arial" panose="020B0604020202020204" pitchFamily="34" charset="0"/>
                          <a:cs typeface="Arial" panose="020B0604020202020204" pitchFamily="34" charset="0"/>
                        </a:rPr>
                        <a:t>Remedial footprint</a:t>
                      </a: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733677622"/>
                  </a:ext>
                </a:extLst>
              </a:tr>
              <a:tr h="318212">
                <a:tc>
                  <a:txBody>
                    <a:bodyPr/>
                    <a:lstStyle/>
                    <a:p>
                      <a:r>
                        <a:rPr lang="en-US" sz="1800" b="1" dirty="0">
                          <a:solidFill>
                            <a:schemeClr val="tx1">
                              <a:lumMod val="75000"/>
                              <a:lumOff val="25000"/>
                            </a:schemeClr>
                          </a:solidFill>
                          <a:latin typeface="Arial" panose="020B0604020202020204" pitchFamily="34" charset="0"/>
                          <a:cs typeface="Arial" panose="020B0604020202020204" pitchFamily="34" charset="0"/>
                        </a:rPr>
                        <a:t>Other??</a:t>
                      </a:r>
                    </a:p>
                  </a:txBody>
                  <a:tcP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endParaRPr lang="en-US" sz="180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endParaRPr lang="en-US" sz="180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tc>
                  <a:txBody>
                    <a:bodyPr/>
                    <a:lstStyle/>
                    <a:p>
                      <a:endParaRPr lang="en-US" sz="180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solidFill>
                        <a:srgbClr val="134B8E"/>
                      </a:solidFill>
                      <a:prstDash val="solid"/>
                      <a:round/>
                      <a:headEnd type="none" w="med" len="med"/>
                      <a:tailEnd type="none" w="med" len="med"/>
                    </a:lnB>
                  </a:tcPr>
                </a:tc>
                <a:extLst>
                  <a:ext uri="{0D108BD9-81ED-4DB2-BD59-A6C34878D82A}">
                    <a16:rowId xmlns:a16="http://schemas.microsoft.com/office/drawing/2014/main" val="1204004409"/>
                  </a:ext>
                </a:extLst>
              </a:tr>
            </a:tbl>
          </a:graphicData>
        </a:graphic>
      </p:graphicFrame>
      <p:sp>
        <p:nvSpPr>
          <p:cNvPr id="5" name="TextBox 1">
            <a:extLst>
              <a:ext uri="{FF2B5EF4-FFF2-40B4-BE49-F238E27FC236}">
                <a16:creationId xmlns:a16="http://schemas.microsoft.com/office/drawing/2014/main" id="{5F117E46-D762-2EBC-802A-6FDFF27D726F}"/>
              </a:ext>
            </a:extLst>
          </p:cNvPr>
          <p:cNvSpPr txBox="1"/>
          <p:nvPr/>
        </p:nvSpPr>
        <p:spPr>
          <a:xfrm>
            <a:off x="429767" y="5775504"/>
            <a:ext cx="7124919"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IDW: investigation-derived waste</a:t>
            </a:r>
          </a:p>
          <a:p>
            <a:r>
              <a:rPr lang="en-US" sz="1400" dirty="0">
                <a:solidFill>
                  <a:schemeClr val="tx1">
                    <a:lumMod val="75000"/>
                    <a:lumOff val="25000"/>
                  </a:schemeClr>
                </a:solidFill>
                <a:latin typeface="Arial"/>
                <a:cs typeface="Arial"/>
              </a:rPr>
              <a:t>OU: Operable Unit</a:t>
            </a:r>
          </a:p>
          <a:p>
            <a:r>
              <a:rPr lang="en-US" sz="1400" dirty="0">
                <a:solidFill>
                  <a:schemeClr val="tx1">
                    <a:lumMod val="75000"/>
                    <a:lumOff val="25000"/>
                  </a:schemeClr>
                </a:solidFill>
                <a:latin typeface="Arial"/>
                <a:cs typeface="Arial"/>
              </a:rPr>
              <a:t>PCDD/F: polychlorinated dibenzodioxin/polychlorinated dibenzofuran (dioxins/furans)</a:t>
            </a:r>
          </a:p>
        </p:txBody>
      </p:sp>
    </p:spTree>
    <p:extLst>
      <p:ext uri="{BB962C8B-B14F-4D97-AF65-F5344CB8AC3E}">
        <p14:creationId xmlns:p14="http://schemas.microsoft.com/office/powerpoint/2010/main" val="3312081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B27876-D5C0-477B-9C12-EA4B4A342353}"/>
              </a:ext>
            </a:extLst>
          </p:cNvPr>
          <p:cNvSpPr/>
          <p:nvPr/>
        </p:nvSpPr>
        <p:spPr bwMode="auto">
          <a:xfrm>
            <a:off x="0" y="3984775"/>
            <a:ext cx="2688336" cy="429384"/>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1EC7C649-FEDA-5823-4966-1D071BD99207}"/>
              </a:ext>
            </a:extLst>
          </p:cNvPr>
          <p:cNvSpPr>
            <a:spLocks noGrp="1"/>
          </p:cNvSpPr>
          <p:nvPr>
            <p:ph idx="1"/>
          </p:nvPr>
        </p:nvSpPr>
        <p:spPr/>
        <p:txBody>
          <a:bodyPr/>
          <a:lstStyle/>
          <a:p>
            <a:r>
              <a:rPr lang="en-US" dirty="0"/>
              <a:t>Introduction</a:t>
            </a:r>
          </a:p>
          <a:p>
            <a:r>
              <a:rPr lang="en-US" dirty="0"/>
              <a:t>SWAC Methodology</a:t>
            </a:r>
          </a:p>
          <a:p>
            <a:r>
              <a:rPr lang="en-US" dirty="0"/>
              <a:t>Case Study #1 – MCB Quantico</a:t>
            </a:r>
          </a:p>
          <a:p>
            <a:r>
              <a:rPr lang="en-US" dirty="0"/>
              <a:t>Case Study #2 – Portland Harbor</a:t>
            </a:r>
          </a:p>
          <a:p>
            <a:r>
              <a:rPr lang="en-US" dirty="0"/>
              <a:t>Other Site Examples </a:t>
            </a:r>
          </a:p>
          <a:p>
            <a:r>
              <a:rPr lang="en-US" dirty="0">
                <a:solidFill>
                  <a:schemeClr val="bg1"/>
                </a:solidFill>
              </a:rPr>
              <a:t>Wrap-up </a:t>
            </a:r>
          </a:p>
        </p:txBody>
      </p:sp>
      <p:sp>
        <p:nvSpPr>
          <p:cNvPr id="3" name="Title 2">
            <a:extLst>
              <a:ext uri="{FF2B5EF4-FFF2-40B4-BE49-F238E27FC236}">
                <a16:creationId xmlns:a16="http://schemas.microsoft.com/office/drawing/2014/main" id="{A6B9332E-7EA6-806B-0050-874952925BC1}"/>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38062162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92802CF-18CC-312D-8D54-DD5B017ABC72}"/>
              </a:ext>
            </a:extLst>
          </p:cNvPr>
          <p:cNvSpPr>
            <a:spLocks noGrp="1"/>
          </p:cNvSpPr>
          <p:nvPr>
            <p:ph type="body" sz="quarter" idx="13"/>
          </p:nvPr>
        </p:nvSpPr>
        <p:spPr>
          <a:xfrm>
            <a:off x="429768" y="6594438"/>
            <a:ext cx="4114800" cy="274320"/>
          </a:xfrm>
        </p:spPr>
        <p:txBody>
          <a:bodyPr>
            <a:normAutofit lnSpcReduction="10000"/>
          </a:bodyPr>
          <a:lstStyle/>
          <a:p>
            <a:r>
              <a:rPr lang="en-US" dirty="0"/>
              <a:t>Wrap-up</a:t>
            </a:r>
          </a:p>
        </p:txBody>
      </p:sp>
      <p:sp>
        <p:nvSpPr>
          <p:cNvPr id="7" name="Title 6">
            <a:extLst>
              <a:ext uri="{FF2B5EF4-FFF2-40B4-BE49-F238E27FC236}">
                <a16:creationId xmlns:a16="http://schemas.microsoft.com/office/drawing/2014/main" id="{934DEC7E-50AA-BC67-08D1-C3B31D74A41C}"/>
              </a:ext>
            </a:extLst>
          </p:cNvPr>
          <p:cNvSpPr>
            <a:spLocks noGrp="1"/>
          </p:cNvSpPr>
          <p:nvPr>
            <p:ph type="title"/>
          </p:nvPr>
        </p:nvSpPr>
        <p:spPr/>
        <p:txBody>
          <a:bodyPr/>
          <a:lstStyle/>
          <a:p>
            <a:r>
              <a:rPr lang="en-US" dirty="0"/>
              <a:t>Wrap-up </a:t>
            </a:r>
          </a:p>
        </p:txBody>
      </p:sp>
      <p:sp>
        <p:nvSpPr>
          <p:cNvPr id="12" name="Text Placeholder 11">
            <a:extLst>
              <a:ext uri="{FF2B5EF4-FFF2-40B4-BE49-F238E27FC236}">
                <a16:creationId xmlns:a16="http://schemas.microsoft.com/office/drawing/2014/main" id="{C9CC824B-8CEC-4ED7-A4FB-EE5B5C2633EA}"/>
              </a:ext>
            </a:extLst>
          </p:cNvPr>
          <p:cNvSpPr>
            <a:spLocks noGrp="1"/>
          </p:cNvSpPr>
          <p:nvPr>
            <p:ph idx="1"/>
          </p:nvPr>
        </p:nvSpPr>
        <p:spPr>
          <a:xfrm>
            <a:off x="838200" y="1276318"/>
            <a:ext cx="10952066" cy="4351338"/>
          </a:xfrm>
        </p:spPr>
        <p:txBody>
          <a:bodyPr>
            <a:normAutofit/>
          </a:bodyPr>
          <a:lstStyle/>
          <a:p>
            <a:pPr marL="225425" indent="-225425">
              <a:buFont typeface="Arial" panose="020B0604020202020204" pitchFamily="34" charset="0"/>
              <a:buChar char="•"/>
            </a:pPr>
            <a:r>
              <a:rPr lang="en-US" sz="2400" dirty="0">
                <a:solidFill>
                  <a:schemeClr val="tx1">
                    <a:lumMod val="65000"/>
                    <a:lumOff val="35000"/>
                  </a:schemeClr>
                </a:solidFill>
              </a:rPr>
              <a:t>Use a SWAC approach to develop most cost-effective remedy that reduces risk and accommodates site operational activities</a:t>
            </a:r>
          </a:p>
          <a:p>
            <a:pPr marL="225425" indent="-225425">
              <a:buFont typeface="Arial" panose="020B0604020202020204" pitchFamily="34" charset="0"/>
              <a:buChar char="•"/>
            </a:pPr>
            <a:r>
              <a:rPr lang="en-US" sz="2400" dirty="0">
                <a:solidFill>
                  <a:schemeClr val="tx1">
                    <a:lumMod val="65000"/>
                    <a:lumOff val="35000"/>
                  </a:schemeClr>
                </a:solidFill>
              </a:rPr>
              <a:t>Consult with a geospatial analysis expert when selecting and developing SWAC methodology</a:t>
            </a:r>
          </a:p>
          <a:p>
            <a:pPr marL="225425" indent="-225425">
              <a:buFont typeface="Arial" panose="020B0604020202020204" pitchFamily="34" charset="0"/>
              <a:buChar char="•"/>
            </a:pPr>
            <a:r>
              <a:rPr lang="en-US" sz="2400" dirty="0">
                <a:solidFill>
                  <a:schemeClr val="tx1">
                    <a:lumMod val="65000"/>
                    <a:lumOff val="35000"/>
                  </a:schemeClr>
                </a:solidFill>
              </a:rPr>
              <a:t>Engage regulators and partners when developing SWAC approach and remedial footprint</a:t>
            </a:r>
          </a:p>
          <a:p>
            <a:pPr marL="225425" indent="-225425">
              <a:buFont typeface="Arial" panose="020B0604020202020204" pitchFamily="34" charset="0"/>
              <a:buChar char="•"/>
            </a:pPr>
            <a:r>
              <a:rPr lang="en-US" sz="2400" dirty="0">
                <a:solidFill>
                  <a:schemeClr val="tx1">
                    <a:lumMod val="65000"/>
                    <a:lumOff val="35000"/>
                  </a:schemeClr>
                </a:solidFill>
              </a:rPr>
              <a:t>Clearly document approach for determining compliance with RGs in ROD (SWAC or point basis)</a:t>
            </a:r>
            <a:endParaRPr lang="en-US" sz="800" dirty="0"/>
          </a:p>
        </p:txBody>
      </p:sp>
      <p:sp>
        <p:nvSpPr>
          <p:cNvPr id="2" name="Text Placeholder 10">
            <a:extLst>
              <a:ext uri="{FF2B5EF4-FFF2-40B4-BE49-F238E27FC236}">
                <a16:creationId xmlns:a16="http://schemas.microsoft.com/office/drawing/2014/main" id="{418872D6-1CC5-74BA-DD38-A36321337405}"/>
              </a:ext>
            </a:extLst>
          </p:cNvPr>
          <p:cNvSpPr txBox="1">
            <a:spLocks/>
          </p:cNvSpPr>
          <p:nvPr/>
        </p:nvSpPr>
        <p:spPr>
          <a:xfrm>
            <a:off x="8506437" y="4241862"/>
            <a:ext cx="3363157" cy="22751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US" sz="2000" dirty="0"/>
          </a:p>
        </p:txBody>
      </p:sp>
      <p:pic>
        <p:nvPicPr>
          <p:cNvPr id="29" name="Picture 28">
            <a:extLst>
              <a:ext uri="{FF2B5EF4-FFF2-40B4-BE49-F238E27FC236}">
                <a16:creationId xmlns:a16="http://schemas.microsoft.com/office/drawing/2014/main" id="{8E6FD21C-E6BF-1686-B212-ACD46A4FACDD}"/>
              </a:ext>
            </a:extLst>
          </p:cNvPr>
          <p:cNvPicPr>
            <a:picLocks noChangeAspect="1"/>
          </p:cNvPicPr>
          <p:nvPr/>
        </p:nvPicPr>
        <p:blipFill rotWithShape="1">
          <a:blip r:embed="rId3">
            <a:extLst>
              <a:ext uri="{28A0092B-C50C-407E-A947-70E740481C1C}">
                <a14:useLocalDpi xmlns:a14="http://schemas.microsoft.com/office/drawing/2010/main" val="0"/>
              </a:ext>
            </a:extLst>
          </a:blip>
          <a:srcRect t="7450" b="9789"/>
          <a:stretch/>
        </p:blipFill>
        <p:spPr>
          <a:xfrm>
            <a:off x="2399286" y="4510767"/>
            <a:ext cx="7393429" cy="1737360"/>
          </a:xfrm>
          <a:prstGeom prst="rect">
            <a:avLst/>
          </a:prstGeom>
          <a:ln>
            <a:noFill/>
          </a:ln>
          <a:effectLst>
            <a:outerShdw blurRad="152400" dist="76200" dir="2700000" algn="tl" rotWithShape="0">
              <a:prstClr val="black">
                <a:alpha val="30000"/>
              </a:prstClr>
            </a:outerShdw>
          </a:effectLst>
        </p:spPr>
      </p:pic>
      <p:sp>
        <p:nvSpPr>
          <p:cNvPr id="30" name="TextBox 29">
            <a:extLst>
              <a:ext uri="{FF2B5EF4-FFF2-40B4-BE49-F238E27FC236}">
                <a16:creationId xmlns:a16="http://schemas.microsoft.com/office/drawing/2014/main" id="{DF92B563-BAD7-616A-FEFF-D29FB41F8970}"/>
              </a:ext>
            </a:extLst>
          </p:cNvPr>
          <p:cNvSpPr txBox="1"/>
          <p:nvPr/>
        </p:nvSpPr>
        <p:spPr>
          <a:xfrm>
            <a:off x="2293314" y="6213303"/>
            <a:ext cx="1183722" cy="338554"/>
          </a:xfrm>
          <a:prstGeom prst="rect">
            <a:avLst/>
          </a:prstGeom>
          <a:noFill/>
        </p:spPr>
        <p:txBody>
          <a:bodyPr wrap="none" rtlCol="0">
            <a:spAutoFit/>
          </a:bodyPr>
          <a:lstStyle/>
          <a:p>
            <a:r>
              <a:rPr lang="en-US" sz="1600" dirty="0">
                <a:solidFill>
                  <a:schemeClr val="bg2">
                    <a:lumMod val="50000"/>
                  </a:schemeClr>
                </a:solidFill>
                <a:latin typeface="Arial Narrow" panose="020B0606020202030204" pitchFamily="34" charset="0"/>
              </a:rPr>
              <a:t>(NOAA 2023)</a:t>
            </a:r>
          </a:p>
        </p:txBody>
      </p:sp>
    </p:spTree>
    <p:extLst>
      <p:ext uri="{BB962C8B-B14F-4D97-AF65-F5344CB8AC3E}">
        <p14:creationId xmlns:p14="http://schemas.microsoft.com/office/powerpoint/2010/main" val="9234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C0ABB-4BA0-123E-CBF9-8D04CF93132A}"/>
              </a:ext>
            </a:extLst>
          </p:cNvPr>
          <p:cNvSpPr>
            <a:spLocks noGrp="1"/>
          </p:cNvSpPr>
          <p:nvPr>
            <p:ph type="body" sz="quarter" idx="13"/>
          </p:nvPr>
        </p:nvSpPr>
        <p:spPr>
          <a:xfrm>
            <a:off x="429768" y="6592824"/>
            <a:ext cx="4114800" cy="274320"/>
          </a:xfrm>
        </p:spPr>
        <p:txBody>
          <a:bodyPr/>
          <a:lstStyle/>
          <a:p>
            <a:r>
              <a:rPr lang="en-US" dirty="0"/>
              <a:t>Wrap-up</a:t>
            </a:r>
          </a:p>
        </p:txBody>
      </p:sp>
      <p:sp>
        <p:nvSpPr>
          <p:cNvPr id="3" name="Title 2">
            <a:extLst>
              <a:ext uri="{FF2B5EF4-FFF2-40B4-BE49-F238E27FC236}">
                <a16:creationId xmlns:a16="http://schemas.microsoft.com/office/drawing/2014/main" id="{2244A015-3D4B-0FB1-CF76-D76718994BF3}"/>
              </a:ext>
            </a:extLst>
          </p:cNvPr>
          <p:cNvSpPr>
            <a:spLocks noGrp="1"/>
          </p:cNvSpPr>
          <p:nvPr>
            <p:ph type="title"/>
          </p:nvPr>
        </p:nvSpPr>
        <p:spPr/>
        <p:txBody>
          <a:bodyPr/>
          <a:lstStyle/>
          <a:p>
            <a:r>
              <a:rPr lang="en-US" dirty="0"/>
              <a:t>References </a:t>
            </a:r>
          </a:p>
        </p:txBody>
      </p:sp>
      <p:sp>
        <p:nvSpPr>
          <p:cNvPr id="4" name="Content Placeholder 3">
            <a:extLst>
              <a:ext uri="{FF2B5EF4-FFF2-40B4-BE49-F238E27FC236}">
                <a16:creationId xmlns:a16="http://schemas.microsoft.com/office/drawing/2014/main" id="{7CC77F51-FE1C-A295-444A-7D3DA5D9DF99}"/>
              </a:ext>
            </a:extLst>
          </p:cNvPr>
          <p:cNvSpPr>
            <a:spLocks noGrp="1"/>
          </p:cNvSpPr>
          <p:nvPr>
            <p:ph idx="1"/>
          </p:nvPr>
        </p:nvSpPr>
        <p:spPr>
          <a:xfrm>
            <a:off x="838200" y="1547519"/>
            <a:ext cx="10515600" cy="4757413"/>
          </a:xfrm>
        </p:spPr>
        <p:txBody>
          <a:bodyPr>
            <a:normAutofit fontScale="92500" lnSpcReduction="20000"/>
          </a:bodyPr>
          <a:lstStyle/>
          <a:p>
            <a:pPr marL="0" indent="0">
              <a:lnSpc>
                <a:spcPct val="100000"/>
              </a:lnSpc>
              <a:buNone/>
            </a:pPr>
            <a:r>
              <a:rPr lang="en-US" sz="1400" dirty="0"/>
              <a:t>AECOM. 2016. </a:t>
            </a:r>
            <a:r>
              <a:rPr lang="en-US" sz="1400" i="1" dirty="0"/>
              <a:t>Feasibility Study, Pearl Harbor Sediment, Joint Base Pearl Harbor Hickam, Oahu, Hawaii</a:t>
            </a:r>
            <a:r>
              <a:rPr lang="en-US" sz="1400" dirty="0"/>
              <a:t>. Final. June.</a:t>
            </a:r>
          </a:p>
          <a:p>
            <a:pPr marL="0" indent="0">
              <a:lnSpc>
                <a:spcPct val="100000"/>
              </a:lnSpc>
              <a:buNone/>
            </a:pPr>
            <a:r>
              <a:rPr lang="en-US" sz="1400" dirty="0"/>
              <a:t>Battelle, M. Otten, and Neptune and Company, Inc. 2007. </a:t>
            </a:r>
            <a:r>
              <a:rPr lang="en-US" sz="1400" i="1" dirty="0"/>
              <a:t>Quantico Embayment (Site 99), Southern Wetlands (Site 96), and Potomac River Southern Area 1 Feasibility Study, Marine Corps Base Quantico, Quantico, Virginia. </a:t>
            </a:r>
            <a:r>
              <a:rPr lang="en-US" sz="1400" dirty="0"/>
              <a:t>Final. March.</a:t>
            </a:r>
          </a:p>
          <a:p>
            <a:pPr marL="0" indent="0">
              <a:lnSpc>
                <a:spcPct val="100000"/>
              </a:lnSpc>
              <a:buNone/>
            </a:pPr>
            <a:r>
              <a:rPr lang="en-US" sz="1400" dirty="0"/>
              <a:t>CH2M HILL, Inc. (CH2M). 2020. </a:t>
            </a:r>
            <a:r>
              <a:rPr lang="en-US" sz="1400" i="1" dirty="0"/>
              <a:t>2018 OU B Marine Long-Term Monitoring and OU A Intertidal Sediment Sampling Report, Puget Sound Naval Shipyard Superfund Site, Naval Base Kitsap Bremerton, Bremerton, Washington. </a:t>
            </a:r>
            <a:r>
              <a:rPr lang="en-US" sz="1400" dirty="0"/>
              <a:t>August.</a:t>
            </a:r>
          </a:p>
          <a:p>
            <a:pPr marL="0" indent="0">
              <a:lnSpc>
                <a:spcPct val="100000"/>
              </a:lnSpc>
              <a:buNone/>
            </a:pPr>
            <a:r>
              <a:rPr lang="en-US" sz="1400" dirty="0"/>
              <a:t>CH2M. 2021. </a:t>
            </a:r>
            <a:r>
              <a:rPr lang="en-US" sz="1400" i="1" dirty="0"/>
              <a:t>Net Environmental Benefit Analysis, Former Skeet and Trap Range (UXO 08), Dam Neck Annex Naval Air Station Oceana, Virginia Beach, Virginia. </a:t>
            </a:r>
            <a:r>
              <a:rPr lang="en-US" sz="1400" dirty="0"/>
              <a:t>Prepared for NAVFAC Mid-Atlantic. April 21.</a:t>
            </a:r>
          </a:p>
          <a:p>
            <a:pPr marL="0" indent="0">
              <a:lnSpc>
                <a:spcPct val="100000"/>
              </a:lnSpc>
              <a:buNone/>
            </a:pPr>
            <a:r>
              <a:rPr lang="en-US" sz="1400" dirty="0"/>
              <a:t>Easterly, R., D. </a:t>
            </a:r>
            <a:r>
              <a:rPr lang="en-US" sz="1400" dirty="0" err="1"/>
              <a:t>Salstrom</a:t>
            </a:r>
            <a:r>
              <a:rPr lang="en-US" sz="1400" dirty="0"/>
              <a:t>, and J. </a:t>
            </a:r>
            <a:r>
              <a:rPr lang="en-US" sz="1400" dirty="0" err="1"/>
              <a:t>Pottmeyer</a:t>
            </a:r>
            <a:r>
              <a:rPr lang="en-US" sz="1400" dirty="0"/>
              <a:t>. 2017</a:t>
            </a:r>
            <a:r>
              <a:rPr lang="en-US" sz="1400" i="1" dirty="0"/>
              <a:t>. Upland Vegetation of the Central Hanford Site</a:t>
            </a:r>
            <a:r>
              <a:rPr lang="en-US" sz="1400" dirty="0"/>
              <a:t>. </a:t>
            </a:r>
            <a:r>
              <a:rPr lang="en-US" sz="1400" dirty="0" err="1"/>
              <a:t>HNF</a:t>
            </a:r>
            <a:r>
              <a:rPr lang="en-US" sz="1400" dirty="0"/>
              <a:t>-61417, Rev. 0. Mission Support Alliance, Richland, Washington</a:t>
            </a:r>
          </a:p>
          <a:p>
            <a:pPr marL="0" indent="0">
              <a:lnSpc>
                <a:spcPct val="100000"/>
              </a:lnSpc>
              <a:buNone/>
            </a:pPr>
            <a:r>
              <a:rPr lang="en-US" sz="1400" dirty="0" err="1"/>
              <a:t>ICF</a:t>
            </a:r>
            <a:r>
              <a:rPr lang="en-US" sz="1400" dirty="0"/>
              <a:t>, Inc. and Sundance Environmental and Energy Specialists, LTD (</a:t>
            </a:r>
            <a:r>
              <a:rPr lang="en-US" sz="1400" dirty="0" err="1"/>
              <a:t>ICF</a:t>
            </a:r>
            <a:r>
              <a:rPr lang="en-US" sz="1400" dirty="0"/>
              <a:t> and Sundance). </a:t>
            </a:r>
            <a:r>
              <a:rPr lang="en-US" sz="1400" i="1" dirty="0"/>
              <a:t>Palos Verdes Shelf Technical Memorandum</a:t>
            </a:r>
            <a:r>
              <a:rPr lang="en-US" sz="1400" dirty="0"/>
              <a:t>. Prepared for the U.S. Environmental Protection Agency Region 9. Final. November 21.</a:t>
            </a:r>
          </a:p>
          <a:p>
            <a:pPr marL="0" indent="0">
              <a:lnSpc>
                <a:spcPct val="100000"/>
              </a:lnSpc>
              <a:buNone/>
            </a:pPr>
            <a:r>
              <a:rPr lang="en-US" sz="1400" dirty="0"/>
              <a:t>Interstate Technology Regulatory Council (ITRC). 2014. Contaminated Sediments Remediation: Remedy Selection for Contaminated Sediments.</a:t>
            </a:r>
            <a:r>
              <a:rPr lang="en-US" sz="1400" i="1" dirty="0"/>
              <a:t> </a:t>
            </a:r>
            <a:r>
              <a:rPr lang="en-US" sz="1400" dirty="0"/>
              <a:t>August. </a:t>
            </a:r>
            <a:r>
              <a:rPr lang="en-US" sz="1400" dirty="0">
                <a:hlinkClick r:id="rId3"/>
              </a:rPr>
              <a:t>https://projects.itrcweb.org/contseds_remedy-selection/</a:t>
            </a:r>
            <a:r>
              <a:rPr lang="en-US" sz="1400" dirty="0"/>
              <a:t>.</a:t>
            </a:r>
          </a:p>
          <a:p>
            <a:pPr marL="0" indent="0">
              <a:lnSpc>
                <a:spcPct val="100000"/>
              </a:lnSpc>
              <a:buNone/>
            </a:pPr>
            <a:r>
              <a:rPr lang="en-US" sz="1400" dirty="0"/>
              <a:t>ITRC. 2016. Geospatial Analysis for Optimization at Environmental Sites. </a:t>
            </a:r>
            <a:r>
              <a:rPr lang="en-US" sz="1400" dirty="0">
                <a:hlinkClick r:id="rId4"/>
              </a:rPr>
              <a:t>https://gro-1.itrcweb.org/</a:t>
            </a:r>
            <a:r>
              <a:rPr lang="en-US" sz="1400" dirty="0"/>
              <a:t>.</a:t>
            </a:r>
          </a:p>
          <a:p>
            <a:pPr marL="0" indent="0">
              <a:lnSpc>
                <a:spcPct val="100000"/>
              </a:lnSpc>
              <a:buNone/>
            </a:pPr>
            <a:r>
              <a:rPr lang="en-US" sz="1400" dirty="0"/>
              <a:t>Jacobs. 2018. </a:t>
            </a:r>
            <a:r>
              <a:rPr lang="en-US" sz="1400" i="1" dirty="0"/>
              <a:t>Final Cable Crossing Area Hybrid Dredge Data Report</a:t>
            </a:r>
            <a:r>
              <a:rPr lang="en-US" sz="1400" dirty="0"/>
              <a:t>. ACE-</a:t>
            </a:r>
            <a:r>
              <a:rPr lang="en-US" sz="1400" dirty="0" err="1"/>
              <a:t>J23</a:t>
            </a:r>
            <a:r>
              <a:rPr lang="en-US" sz="1400" dirty="0"/>
              <a:t>-</a:t>
            </a:r>
            <a:r>
              <a:rPr lang="en-US" sz="1400" dirty="0" err="1"/>
              <a:t>35BG2000</a:t>
            </a:r>
            <a:r>
              <a:rPr lang="en-US" sz="1400" dirty="0"/>
              <a:t>-</a:t>
            </a:r>
            <a:r>
              <a:rPr lang="en-US" sz="1400" dirty="0" err="1"/>
              <a:t>M17</a:t>
            </a:r>
            <a:r>
              <a:rPr lang="en-US" sz="1400" dirty="0"/>
              <a:t>-0038. Prepared for U.S. Army Corps of Engineers. September.</a:t>
            </a:r>
          </a:p>
          <a:p>
            <a:pPr marL="0" indent="0">
              <a:lnSpc>
                <a:spcPct val="100000"/>
              </a:lnSpc>
              <a:buNone/>
            </a:pPr>
            <a:r>
              <a:rPr lang="en-US" sz="1400" dirty="0"/>
              <a:t>Kern, J. 2019. </a:t>
            </a:r>
            <a:r>
              <a:rPr lang="en-US" sz="1400" i="1" dirty="0"/>
              <a:t>Developing and Using Surface Weighted Average Concentrations (SWACs). </a:t>
            </a:r>
            <a:r>
              <a:rPr lang="en-US" sz="1400" dirty="0"/>
              <a:t>US EPA ORD Contaminated Sediments Virtual Workshop Series – Session 4 Long-term Monitoring. November 20.</a:t>
            </a:r>
          </a:p>
          <a:p>
            <a:pPr marL="0" indent="0">
              <a:lnSpc>
                <a:spcPct val="100000"/>
              </a:lnSpc>
              <a:buNone/>
            </a:pPr>
            <a:r>
              <a:rPr lang="en-US" sz="1400" dirty="0"/>
              <a:t>National Oceanic and Atmospheric Administration (NOAA). 2023. Damage Assessment, Remediation, and Restoration Program – Passaic River. </a:t>
            </a:r>
            <a:r>
              <a:rPr lang="en-US" sz="1400" dirty="0">
                <a:hlinkClick r:id="rId5"/>
              </a:rPr>
              <a:t>https://darrp.noaa.gov/passaic-river</a:t>
            </a:r>
            <a:r>
              <a:rPr lang="en-US" sz="1400" dirty="0"/>
              <a:t>.</a:t>
            </a:r>
          </a:p>
        </p:txBody>
      </p:sp>
    </p:spTree>
    <p:extLst>
      <p:ext uri="{BB962C8B-B14F-4D97-AF65-F5344CB8AC3E}">
        <p14:creationId xmlns:p14="http://schemas.microsoft.com/office/powerpoint/2010/main" val="526253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064A85-E6F1-98F4-250B-B6F677B0045A}"/>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CD2C7516-769B-94C9-FEB5-4DBC915FBFDA}"/>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4D4ACD54-B9DE-B346-FC0B-E1FACE7C2301}"/>
              </a:ext>
            </a:extLst>
          </p:cNvPr>
          <p:cNvSpPr>
            <a:spLocks noGrp="1"/>
          </p:cNvSpPr>
          <p:nvPr>
            <p:ph idx="1"/>
          </p:nvPr>
        </p:nvSpPr>
        <p:spPr>
          <a:xfrm>
            <a:off x="838200" y="1623721"/>
            <a:ext cx="10515600" cy="4639055"/>
          </a:xfrm>
        </p:spPr>
        <p:txBody>
          <a:bodyPr>
            <a:normAutofit fontScale="47500" lnSpcReduction="20000"/>
          </a:bodyPr>
          <a:lstStyle/>
          <a:p>
            <a:pPr marL="0" indent="0">
              <a:lnSpc>
                <a:spcPct val="100000"/>
              </a:lnSpc>
              <a:buNone/>
            </a:pPr>
            <a:r>
              <a:rPr lang="en-US" sz="2800" dirty="0"/>
              <a:t>Naval Facilities Engineering Systems Command (NAVFAC). 2021. </a:t>
            </a:r>
            <a:r>
              <a:rPr lang="en-US" sz="2800" i="1" dirty="0"/>
              <a:t>Proposed Remedial Action Plan, Site 102 (Abraham’s Creek), Marine Corps Base Quantico, Quantico, Virginia. </a:t>
            </a:r>
            <a:r>
              <a:rPr lang="en-US" sz="2800" dirty="0"/>
              <a:t>April.</a:t>
            </a:r>
          </a:p>
          <a:p>
            <a:pPr marL="0" indent="0">
              <a:lnSpc>
                <a:spcPct val="100000"/>
              </a:lnSpc>
              <a:buNone/>
            </a:pPr>
            <a:r>
              <a:rPr lang="en-US" sz="2800" dirty="0"/>
              <a:t>NAVFAC. Forthcoming. Case Studies Using Surface Weighted Average Concentration Methods at Sediment Remediation Sites.</a:t>
            </a:r>
          </a:p>
          <a:p>
            <a:pPr marL="0" indent="0">
              <a:lnSpc>
                <a:spcPct val="100000"/>
              </a:lnSpc>
              <a:buNone/>
            </a:pPr>
            <a:r>
              <a:rPr lang="en-US" sz="2800" dirty="0"/>
              <a:t>Pelletier, D., V. Paris Sacks, M. Sorensen, and V. Magar. 2019. “Review of Remediation Goals at Contaminated Sediment Sites in the United States.” </a:t>
            </a:r>
            <a:r>
              <a:rPr lang="en-US" sz="2800" i="1" dirty="0"/>
              <a:t>Integrated Environmental Assessment and Management. </a:t>
            </a:r>
            <a:r>
              <a:rPr lang="en-US" sz="2800" dirty="0"/>
              <a:t>Vol. 15, No. 5. pp: 772-782. April. </a:t>
            </a:r>
            <a:r>
              <a:rPr lang="en-US" sz="2800" dirty="0">
                <a:hlinkClick r:id="rId2"/>
              </a:rPr>
              <a:t>https://setac.onlinelibrary.wiley.com/doi/abs/10.1002/ieam.4162.</a:t>
            </a:r>
            <a:endParaRPr lang="en-US" sz="2800" dirty="0"/>
          </a:p>
          <a:p>
            <a:pPr marL="0" indent="0">
              <a:lnSpc>
                <a:spcPct val="100000"/>
              </a:lnSpc>
              <a:buNone/>
            </a:pPr>
            <a:r>
              <a:rPr lang="en-US" sz="2800" dirty="0"/>
              <a:t>Smith, A.R., M.E. </a:t>
            </a:r>
            <a:r>
              <a:rPr lang="en-US" sz="2800" dirty="0" err="1"/>
              <a:t>Esten</a:t>
            </a:r>
            <a:r>
              <a:rPr lang="en-US" sz="2800" dirty="0"/>
              <a:t> and D.J. Dickerson. 2023. </a:t>
            </a:r>
            <a:r>
              <a:rPr lang="en-US" sz="2800" i="1" dirty="0"/>
              <a:t>Non-Dredging Remediation at the New Bedford Harbor Superfund Site</a:t>
            </a:r>
            <a:r>
              <a:rPr lang="en-US" sz="2800" dirty="0"/>
              <a:t>. Eleventh International Conference on the Remediation and Management of Contaminated Sediments. Austin, Texas. January.</a:t>
            </a:r>
          </a:p>
          <a:p>
            <a:pPr marL="0" indent="0">
              <a:lnSpc>
                <a:spcPct val="100000"/>
              </a:lnSpc>
              <a:buNone/>
            </a:pPr>
            <a:r>
              <a:rPr lang="en-US" sz="2800" dirty="0"/>
              <a:t>United States Environmental Protection Agency (US EPA). 2005. </a:t>
            </a:r>
            <a:r>
              <a:rPr lang="en-US" sz="2800" i="1" dirty="0"/>
              <a:t>Contaminated Sediment Remediation Guidance for Hazardous Waste Sites</a:t>
            </a:r>
            <a:r>
              <a:rPr lang="en-US" sz="2800" dirty="0"/>
              <a:t>. Washington, DC, OSWER 9355.0-85.</a:t>
            </a:r>
          </a:p>
          <a:p>
            <a:pPr marL="0" indent="0">
              <a:lnSpc>
                <a:spcPct val="100000"/>
              </a:lnSpc>
              <a:buNone/>
            </a:pPr>
            <a:r>
              <a:rPr lang="en-US" sz="2800" dirty="0"/>
              <a:t>US EPA. 2010. Field Study on Environmental Dredging Residuals: Ashtabula River. Volume I. Final Report. EPA/600/R-10/126. September.</a:t>
            </a:r>
          </a:p>
          <a:p>
            <a:pPr marL="0" indent="0">
              <a:lnSpc>
                <a:spcPct val="100000"/>
              </a:lnSpc>
              <a:buNone/>
            </a:pPr>
            <a:r>
              <a:rPr lang="en-US" sz="2800" dirty="0"/>
              <a:t>US EPA. 2016. </a:t>
            </a:r>
            <a:r>
              <a:rPr lang="en-US" sz="2800" i="1" dirty="0"/>
              <a:t>Portland Harbor Remedial Investigation and Feasibility Study</a:t>
            </a:r>
            <a:r>
              <a:rPr lang="en-US" sz="2800" dirty="0"/>
              <a:t>. Prepared by EPA and CDM Smith. June.</a:t>
            </a:r>
          </a:p>
          <a:p>
            <a:pPr marL="0" indent="0">
              <a:lnSpc>
                <a:spcPct val="100000"/>
              </a:lnSpc>
              <a:buNone/>
            </a:pPr>
            <a:r>
              <a:rPr lang="en-US" sz="2800" dirty="0"/>
              <a:t>US EPA. 2023. Portland Harbor Superfund Site – Connecting to the Willamette River. United States Environmental Protection Agency Region 10. </a:t>
            </a:r>
            <a:r>
              <a:rPr lang="en-US" sz="2800" dirty="0">
                <a:hlinkClick r:id="rId3"/>
              </a:rPr>
              <a:t>https://storymaps.arcgis.com/stories/ab89faf239624854a5b9c7723f1c43da</a:t>
            </a:r>
            <a:r>
              <a:rPr lang="en-US" sz="2800" dirty="0"/>
              <a:t>.</a:t>
            </a:r>
          </a:p>
          <a:p>
            <a:pPr marL="0" indent="0">
              <a:lnSpc>
                <a:spcPct val="100000"/>
              </a:lnSpc>
              <a:buNone/>
            </a:pPr>
            <a:r>
              <a:rPr lang="en-US" sz="2800" dirty="0"/>
              <a:t>United States Environmental Protection Agency, CH2M HILL, Inc., and ITSI. 2009. </a:t>
            </a:r>
            <a:r>
              <a:rPr lang="en-US" sz="2800" i="1" dirty="0"/>
              <a:t>Feasibility Study, Palos Verdes Shelf Superfund Site, Operable Unit 5 of the Montrose Chemical Corp. Superfund Site</a:t>
            </a:r>
            <a:r>
              <a:rPr lang="en-US" sz="2800" dirty="0"/>
              <a:t>. May.</a:t>
            </a:r>
          </a:p>
          <a:p>
            <a:pPr marL="0" indent="0">
              <a:lnSpc>
                <a:spcPct val="100000"/>
              </a:lnSpc>
              <a:buNone/>
            </a:pPr>
            <a:r>
              <a:rPr lang="en-US" sz="2800" dirty="0"/>
              <a:t>United States Geological Survey (USGS). 2023. Public Domain photograph. </a:t>
            </a:r>
            <a:r>
              <a:rPr lang="en-US" sz="2800" dirty="0">
                <a:hlinkClick r:id="rId4"/>
              </a:rPr>
              <a:t>https://www.usgs.gov/media/images</a:t>
            </a:r>
            <a:r>
              <a:rPr lang="en-US" sz="2800" dirty="0"/>
              <a:t>.</a:t>
            </a:r>
          </a:p>
          <a:p>
            <a:pPr marL="0" indent="0">
              <a:lnSpc>
                <a:spcPct val="100000"/>
              </a:lnSpc>
              <a:buNone/>
            </a:pPr>
            <a:r>
              <a:rPr lang="en-US" sz="2800" dirty="0"/>
              <a:t>Wasser, l. and T. </a:t>
            </a:r>
            <a:r>
              <a:rPr lang="en-US" sz="2800" dirty="0" err="1"/>
              <a:t>Goulden</a:t>
            </a:r>
            <a:r>
              <a:rPr lang="en-US" sz="2800" dirty="0"/>
              <a:t>. 2021. Going on the Grid – An Intro To Gridding and &amp; Spatial Interpolation. National Ecological Learning Network (NEON). </a:t>
            </a:r>
            <a:r>
              <a:rPr lang="en-US" sz="2800" dirty="0">
                <a:hlinkClick r:id="rId5"/>
              </a:rPr>
              <a:t>https://www.neonscience.org/resources/learning-hub/tutorials/spatial-interpolation-basics</a:t>
            </a:r>
            <a:r>
              <a:rPr lang="en-US" sz="2800" dirty="0"/>
              <a:t>.</a:t>
            </a:r>
          </a:p>
        </p:txBody>
      </p:sp>
    </p:spTree>
    <p:extLst>
      <p:ext uri="{BB962C8B-B14F-4D97-AF65-F5344CB8AC3E}">
        <p14:creationId xmlns:p14="http://schemas.microsoft.com/office/powerpoint/2010/main" val="3963089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EE68-E94A-FC74-B9EB-634D0D013707}"/>
              </a:ext>
            </a:extLst>
          </p:cNvPr>
          <p:cNvSpPr>
            <a:spLocks noGrp="1"/>
          </p:cNvSpPr>
          <p:nvPr>
            <p:ph type="title"/>
          </p:nvPr>
        </p:nvSpPr>
        <p:spPr/>
        <p:txBody>
          <a:bodyPr/>
          <a:lstStyle/>
          <a:p>
            <a:r>
              <a:rPr lang="en-US" dirty="0"/>
              <a:t>Points of Contact</a:t>
            </a:r>
          </a:p>
        </p:txBody>
      </p:sp>
      <p:sp>
        <p:nvSpPr>
          <p:cNvPr id="3" name="Content Placeholder 2">
            <a:extLst>
              <a:ext uri="{FF2B5EF4-FFF2-40B4-BE49-F238E27FC236}">
                <a16:creationId xmlns:a16="http://schemas.microsoft.com/office/drawing/2014/main" id="{16C0B560-E45D-0763-D704-E819E3BC7CAB}"/>
              </a:ext>
            </a:extLst>
          </p:cNvPr>
          <p:cNvSpPr>
            <a:spLocks noGrp="1"/>
          </p:cNvSpPr>
          <p:nvPr>
            <p:ph sz="half" idx="1"/>
          </p:nvPr>
        </p:nvSpPr>
        <p:spPr>
          <a:xfrm>
            <a:off x="838200" y="1620692"/>
            <a:ext cx="4785360" cy="4351338"/>
          </a:xfrm>
        </p:spPr>
        <p:txBody>
          <a:bodyPr/>
          <a:lstStyle/>
          <a:p>
            <a:pPr marL="0" indent="0">
              <a:buNone/>
            </a:pPr>
            <a:r>
              <a:rPr lang="en-US" dirty="0"/>
              <a:t>Presenter</a:t>
            </a:r>
          </a:p>
          <a:p>
            <a:pPr marL="0" indent="0">
              <a:buNone/>
            </a:pPr>
            <a:r>
              <a:rPr lang="en-US" b="1" dirty="0"/>
              <a:t>Patty White</a:t>
            </a:r>
          </a:p>
          <a:p>
            <a:pPr marL="0" indent="0">
              <a:buNone/>
            </a:pPr>
            <a:r>
              <a:rPr lang="en-US" dirty="0"/>
              <a:t>Jacobs</a:t>
            </a:r>
          </a:p>
          <a:p>
            <a:pPr marL="0" indent="0">
              <a:buNone/>
            </a:pPr>
            <a:r>
              <a:rPr lang="en-US" dirty="0"/>
              <a:t>(617) 721-2527</a:t>
            </a:r>
          </a:p>
          <a:p>
            <a:pPr marL="0" indent="0">
              <a:buNone/>
            </a:pPr>
            <a:r>
              <a:rPr lang="en-US" dirty="0"/>
              <a:t>patricia.white@jacobs.com</a:t>
            </a:r>
          </a:p>
          <a:p>
            <a:pPr marL="457200" indent="-4572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6D669809-9316-9FFF-DEEC-4079E4DA68EC}"/>
              </a:ext>
            </a:extLst>
          </p:cNvPr>
          <p:cNvSpPr>
            <a:spLocks noGrp="1"/>
          </p:cNvSpPr>
          <p:nvPr>
            <p:ph sz="half" idx="2"/>
          </p:nvPr>
        </p:nvSpPr>
        <p:spPr>
          <a:xfrm>
            <a:off x="5735734" y="1620692"/>
            <a:ext cx="5618066" cy="4351338"/>
          </a:xfrm>
        </p:spPr>
        <p:txBody>
          <a:bodyPr/>
          <a:lstStyle/>
          <a:p>
            <a:pPr marL="0" indent="0">
              <a:buNone/>
            </a:pPr>
            <a:r>
              <a:rPr lang="en-US" dirty="0"/>
              <a:t>Topic Champion</a:t>
            </a:r>
          </a:p>
          <a:p>
            <a:pPr marL="0" indent="0">
              <a:buNone/>
            </a:pPr>
            <a:r>
              <a:rPr lang="en-US" b="1" dirty="0"/>
              <a:t>Amy Hawkins </a:t>
            </a:r>
          </a:p>
          <a:p>
            <a:pPr marL="0" indent="0">
              <a:buNone/>
            </a:pPr>
            <a:r>
              <a:rPr lang="en-US" dirty="0"/>
              <a:t>NAVFAC EXWC</a:t>
            </a:r>
          </a:p>
          <a:p>
            <a:pPr marL="0" indent="-1587">
              <a:buNone/>
            </a:pPr>
            <a:r>
              <a:rPr lang="en-US" dirty="0"/>
              <a:t>(805) 844-8662</a:t>
            </a:r>
          </a:p>
          <a:p>
            <a:pPr marL="0" indent="-1587">
              <a:buNone/>
            </a:pPr>
            <a:r>
              <a:rPr lang="en-US" dirty="0"/>
              <a:t>amy.l.hawkins16.civ@us.navy.mil	</a:t>
            </a:r>
          </a:p>
          <a:p>
            <a:pPr marL="457200" indent="-457200">
              <a:buFont typeface="Arial" panose="020B0604020202020204" pitchFamily="34" charset="0"/>
              <a:buChar char="•"/>
            </a:pPr>
            <a:endParaRPr lang="en-US" dirty="0"/>
          </a:p>
        </p:txBody>
      </p:sp>
      <p:sp>
        <p:nvSpPr>
          <p:cNvPr id="6" name="Text Placeholder 5">
            <a:extLst>
              <a:ext uri="{FF2B5EF4-FFF2-40B4-BE49-F238E27FC236}">
                <a16:creationId xmlns:a16="http://schemas.microsoft.com/office/drawing/2014/main" id="{4F947AFF-9BB7-33EC-41CA-E9A902FA8FB1}"/>
              </a:ext>
            </a:extLst>
          </p:cNvPr>
          <p:cNvSpPr>
            <a:spLocks noGrp="1"/>
          </p:cNvSpPr>
          <p:nvPr>
            <p:ph type="body" sz="quarter" idx="13"/>
          </p:nvPr>
        </p:nvSpPr>
        <p:spPr/>
        <p:txBody>
          <a:bodyPr/>
          <a:lstStyle/>
          <a:p>
            <a:r>
              <a:rPr lang="en-US" dirty="0"/>
              <a:t>Wrap-up</a:t>
            </a:r>
          </a:p>
        </p:txBody>
      </p:sp>
    </p:spTree>
    <p:extLst>
      <p:ext uri="{BB962C8B-B14F-4D97-AF65-F5344CB8AC3E}">
        <p14:creationId xmlns:p14="http://schemas.microsoft.com/office/powerpoint/2010/main" val="376342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9CC3-A380-3D46-1C33-EBF24457A647}"/>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422053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EFF567-DF40-4532-2C11-C65DD5288A3A}"/>
              </a:ext>
            </a:extLst>
          </p:cNvPr>
          <p:cNvPicPr>
            <a:picLocks noChangeAspect="1"/>
          </p:cNvPicPr>
          <p:nvPr/>
        </p:nvPicPr>
        <p:blipFill>
          <a:blip r:embed="rId3"/>
          <a:srcRect/>
          <a:stretch/>
        </p:blipFill>
        <p:spPr>
          <a:xfrm>
            <a:off x="440496" y="1738904"/>
            <a:ext cx="7229941" cy="4188816"/>
          </a:xfrm>
          <a:prstGeom prst="rect">
            <a:avLst/>
          </a:prstGeom>
          <a:ln>
            <a:noFill/>
          </a:ln>
        </p:spPr>
      </p:pic>
      <p:sp>
        <p:nvSpPr>
          <p:cNvPr id="2" name="Text Placeholder 1">
            <a:extLst>
              <a:ext uri="{FF2B5EF4-FFF2-40B4-BE49-F238E27FC236}">
                <a16:creationId xmlns:a16="http://schemas.microsoft.com/office/drawing/2014/main" id="{3D5D6E04-3598-818A-C9F2-54FDFC9F9A65}"/>
              </a:ext>
            </a:extLst>
          </p:cNvPr>
          <p:cNvSpPr>
            <a:spLocks noGrp="1"/>
          </p:cNvSpPr>
          <p:nvPr>
            <p:ph type="body" sz="quarter" idx="13"/>
          </p:nvPr>
        </p:nvSpPr>
        <p:spPr/>
        <p:txBody>
          <a:bodyPr/>
          <a:lstStyle/>
          <a:p>
            <a:r>
              <a:rPr lang="en-US" dirty="0"/>
              <a:t>Introduction</a:t>
            </a:r>
          </a:p>
        </p:txBody>
      </p:sp>
      <p:sp>
        <p:nvSpPr>
          <p:cNvPr id="3" name="Title 2">
            <a:extLst>
              <a:ext uri="{FF2B5EF4-FFF2-40B4-BE49-F238E27FC236}">
                <a16:creationId xmlns:a16="http://schemas.microsoft.com/office/drawing/2014/main" id="{F8F400C7-FB9C-6B01-F4FB-4FF5EEBDF248}"/>
              </a:ext>
            </a:extLst>
          </p:cNvPr>
          <p:cNvSpPr>
            <a:spLocks noGrp="1"/>
          </p:cNvSpPr>
          <p:nvPr>
            <p:ph type="title"/>
          </p:nvPr>
        </p:nvSpPr>
        <p:spPr/>
        <p:txBody>
          <a:bodyPr/>
          <a:lstStyle/>
          <a:p>
            <a:r>
              <a:rPr lang="en-US" dirty="0"/>
              <a:t>Why Are SWACs Used?</a:t>
            </a:r>
          </a:p>
        </p:txBody>
      </p:sp>
      <p:sp>
        <p:nvSpPr>
          <p:cNvPr id="20" name="TextBox 19">
            <a:extLst>
              <a:ext uri="{FF2B5EF4-FFF2-40B4-BE49-F238E27FC236}">
                <a16:creationId xmlns:a16="http://schemas.microsoft.com/office/drawing/2014/main" id="{82C03B99-E548-0B07-17CE-A42F073A16BC}"/>
              </a:ext>
            </a:extLst>
          </p:cNvPr>
          <p:cNvSpPr txBox="1"/>
          <p:nvPr/>
        </p:nvSpPr>
        <p:spPr>
          <a:xfrm>
            <a:off x="7910246" y="1631049"/>
            <a:ext cx="3768977" cy="1323439"/>
          </a:xfrm>
          <a:prstGeom prst="rect">
            <a:avLst/>
          </a:prstGeom>
          <a:noFill/>
        </p:spPr>
        <p:txBody>
          <a:bodyPr wrap="square" rtlCol="0">
            <a:spAutoFit/>
          </a:bodyPr>
          <a:lstStyle/>
          <a:p>
            <a:pPr marL="231775" indent="-231775">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SWACs are typically used when comparing site data to remediation goals based on an </a:t>
            </a:r>
            <a:r>
              <a:rPr lang="en-US" sz="2000" b="1" dirty="0">
                <a:solidFill>
                  <a:srgbClr val="134B8E"/>
                </a:solidFill>
                <a:latin typeface="Arial" panose="020B0604020202020204" pitchFamily="34" charset="0"/>
                <a:cs typeface="Arial" panose="020B0604020202020204" pitchFamily="34" charset="0"/>
              </a:rPr>
              <a:t>average concentration</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90DA02B-A243-7DC4-9FF2-A675B45C459A}"/>
              </a:ext>
            </a:extLst>
          </p:cNvPr>
          <p:cNvSpPr txBox="1"/>
          <p:nvPr/>
        </p:nvSpPr>
        <p:spPr>
          <a:xfrm>
            <a:off x="7910246" y="4605841"/>
            <a:ext cx="4215652" cy="1323439"/>
          </a:xfrm>
          <a:prstGeom prst="rect">
            <a:avLst/>
          </a:prstGeom>
          <a:noFill/>
        </p:spPr>
        <p:txBody>
          <a:bodyPr wrap="square" rtlCol="0">
            <a:spAutoFit/>
          </a:bodyPr>
          <a:lstStyle/>
          <a:p>
            <a:pPr marL="231775" indent="-231775">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Individual sample results are typically used when comparing site data to remediation goals based on a </a:t>
            </a:r>
            <a:r>
              <a:rPr lang="en-US" sz="2000" b="1" dirty="0">
                <a:solidFill>
                  <a:srgbClr val="134B8E"/>
                </a:solidFill>
                <a:latin typeface="Arial" panose="020B0604020202020204" pitchFamily="34" charset="0"/>
                <a:cs typeface="Arial" panose="020B0604020202020204" pitchFamily="34" charset="0"/>
              </a:rPr>
              <a:t>point concentration</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817C0EF-F3D1-3466-322B-0B41E68EEBF5}"/>
              </a:ext>
            </a:extLst>
          </p:cNvPr>
          <p:cNvGrpSpPr/>
          <p:nvPr/>
        </p:nvGrpSpPr>
        <p:grpSpPr>
          <a:xfrm>
            <a:off x="1701477" y="1631939"/>
            <a:ext cx="7326776" cy="3377519"/>
            <a:chOff x="1701477" y="1631939"/>
            <a:chExt cx="7326776" cy="3377519"/>
          </a:xfrm>
        </p:grpSpPr>
        <p:sp>
          <p:nvSpPr>
            <p:cNvPr id="7" name="Oval 6">
              <a:extLst>
                <a:ext uri="{FF2B5EF4-FFF2-40B4-BE49-F238E27FC236}">
                  <a16:creationId xmlns:a16="http://schemas.microsoft.com/office/drawing/2014/main" id="{6FB2BEFA-5C5E-6DD5-C384-02B55231440D}"/>
                </a:ext>
              </a:extLst>
            </p:cNvPr>
            <p:cNvSpPr/>
            <p:nvPr/>
          </p:nvSpPr>
          <p:spPr>
            <a:xfrm>
              <a:off x="5871990" y="1631939"/>
              <a:ext cx="2067662" cy="1915491"/>
            </a:xfrm>
            <a:prstGeom prst="ellipse">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33"/>
                </a:solidFill>
                <a:latin typeface="Arial" panose="020B0604020202020204" pitchFamily="34" charset="0"/>
              </a:endParaRPr>
            </a:p>
          </p:txBody>
        </p:sp>
        <p:sp>
          <p:nvSpPr>
            <p:cNvPr id="4" name="Oval 3">
              <a:extLst>
                <a:ext uri="{FF2B5EF4-FFF2-40B4-BE49-F238E27FC236}">
                  <a16:creationId xmlns:a16="http://schemas.microsoft.com/office/drawing/2014/main" id="{1FE6318D-4D61-DEED-72D9-D465F68699FA}"/>
                </a:ext>
              </a:extLst>
            </p:cNvPr>
            <p:cNvSpPr/>
            <p:nvPr/>
          </p:nvSpPr>
          <p:spPr>
            <a:xfrm>
              <a:off x="1701477" y="3429000"/>
              <a:ext cx="3437583" cy="1580458"/>
            </a:xfrm>
            <a:prstGeom prst="ellipse">
              <a:avLst/>
            </a:prstGeom>
            <a:no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33"/>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0A4761AC-5B0E-EBE9-F8A9-A4C0367FC4EF}"/>
                </a:ext>
              </a:extLst>
            </p:cNvPr>
            <p:cNvCxnSpPr>
              <a:cxnSpLocks/>
              <a:endCxn id="4" idx="5"/>
            </p:cNvCxnSpPr>
            <p:nvPr/>
          </p:nvCxnSpPr>
          <p:spPr>
            <a:xfrm flipH="1">
              <a:off x="4635638" y="2954488"/>
              <a:ext cx="4392615" cy="1823517"/>
            </a:xfrm>
            <a:prstGeom prst="line">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DFD3F2-A41B-5A9C-C391-3D2C5562ACD9}"/>
                </a:ext>
              </a:extLst>
            </p:cNvPr>
            <p:cNvCxnSpPr>
              <a:cxnSpLocks/>
            </p:cNvCxnSpPr>
            <p:nvPr/>
          </p:nvCxnSpPr>
          <p:spPr>
            <a:xfrm flipH="1" flipV="1">
              <a:off x="7867650" y="2954488"/>
              <a:ext cx="472446" cy="279250"/>
            </a:xfrm>
            <a:prstGeom prst="line">
              <a:avLst/>
            </a:prstGeom>
            <a:ln w="1905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D4361748-EC2C-493D-04F1-B3CF2A2B88D1}"/>
              </a:ext>
            </a:extLst>
          </p:cNvPr>
          <p:cNvGrpSpPr/>
          <p:nvPr/>
        </p:nvGrpSpPr>
        <p:grpSpPr>
          <a:xfrm>
            <a:off x="2886076" y="4992265"/>
            <a:ext cx="5143500" cy="658979"/>
            <a:chOff x="3370913" y="4992264"/>
            <a:chExt cx="4665784" cy="538204"/>
          </a:xfrm>
        </p:grpSpPr>
        <p:sp>
          <p:nvSpPr>
            <p:cNvPr id="16" name="Oval 15">
              <a:extLst>
                <a:ext uri="{FF2B5EF4-FFF2-40B4-BE49-F238E27FC236}">
                  <a16:creationId xmlns:a16="http://schemas.microsoft.com/office/drawing/2014/main" id="{336BEC5A-510F-363A-2108-7AD5F09B62CA}"/>
                </a:ext>
              </a:extLst>
            </p:cNvPr>
            <p:cNvSpPr/>
            <p:nvPr/>
          </p:nvSpPr>
          <p:spPr>
            <a:xfrm>
              <a:off x="3370913" y="4992264"/>
              <a:ext cx="1725898" cy="538204"/>
            </a:xfrm>
            <a:prstGeom prst="ellipse">
              <a:avLst/>
            </a:prstGeom>
            <a:noFill/>
            <a:ln w="19050">
              <a:solidFill>
                <a:srgbClr val="FFE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45" name="Straight Connector 44">
              <a:extLst>
                <a:ext uri="{FF2B5EF4-FFF2-40B4-BE49-F238E27FC236}">
                  <a16:creationId xmlns:a16="http://schemas.microsoft.com/office/drawing/2014/main" id="{5C04DD09-BCF2-2B48-1182-38296E0BEB66}"/>
                </a:ext>
              </a:extLst>
            </p:cNvPr>
            <p:cNvCxnSpPr>
              <a:cxnSpLocks/>
            </p:cNvCxnSpPr>
            <p:nvPr/>
          </p:nvCxnSpPr>
          <p:spPr>
            <a:xfrm flipH="1" flipV="1">
              <a:off x="5049298" y="5351105"/>
              <a:ext cx="2987399" cy="179363"/>
            </a:xfrm>
            <a:prstGeom prst="line">
              <a:avLst/>
            </a:prstGeom>
            <a:ln w="19050">
              <a:solidFill>
                <a:srgbClr val="FFE018"/>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A2543D39-ADE5-5850-E1F3-8D776BE8C99C}"/>
              </a:ext>
            </a:extLst>
          </p:cNvPr>
          <p:cNvSpPr txBox="1"/>
          <p:nvPr/>
        </p:nvSpPr>
        <p:spPr>
          <a:xfrm>
            <a:off x="353207" y="5929280"/>
            <a:ext cx="2108654" cy="307777"/>
          </a:xfrm>
          <a:prstGeom prst="rect">
            <a:avLst/>
          </a:prstGeom>
          <a:noFill/>
        </p:spPr>
        <p:txBody>
          <a:bodyPr wrap="none" rtlCol="0">
            <a:spAutoFit/>
          </a:bodyPr>
          <a:lstStyle/>
          <a:p>
            <a:r>
              <a:rPr lang="en-US" sz="1400" dirty="0">
                <a:solidFill>
                  <a:schemeClr val="bg2">
                    <a:lumMod val="50000"/>
                  </a:schemeClr>
                </a:solidFill>
                <a:latin typeface="Arial Narrow" panose="020B0606020202030204" pitchFamily="34" charset="0"/>
              </a:rPr>
              <a:t>(Modified from US EPA 2005)</a:t>
            </a:r>
          </a:p>
        </p:txBody>
      </p:sp>
    </p:spTree>
    <p:extLst>
      <p:ext uri="{BB962C8B-B14F-4D97-AF65-F5344CB8AC3E}">
        <p14:creationId xmlns:p14="http://schemas.microsoft.com/office/powerpoint/2010/main" val="1907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D198C6-3A29-C8FA-8AD9-820C48395735}"/>
              </a:ext>
            </a:extLst>
          </p:cNvPr>
          <p:cNvSpPr>
            <a:spLocks noGrp="1"/>
          </p:cNvSpPr>
          <p:nvPr>
            <p:ph type="body" sz="quarter" idx="13"/>
          </p:nvPr>
        </p:nvSpPr>
        <p:spPr/>
        <p:txBody>
          <a:bodyPr/>
          <a:lstStyle/>
          <a:p>
            <a:r>
              <a:rPr lang="en-US" dirty="0"/>
              <a:t>Introduction</a:t>
            </a:r>
          </a:p>
        </p:txBody>
      </p:sp>
      <p:sp>
        <p:nvSpPr>
          <p:cNvPr id="3" name="Title 2">
            <a:extLst>
              <a:ext uri="{FF2B5EF4-FFF2-40B4-BE49-F238E27FC236}">
                <a16:creationId xmlns:a16="http://schemas.microsoft.com/office/drawing/2014/main" id="{3B99E54D-3581-A9E4-2964-8BB0ABC3B77A}"/>
              </a:ext>
            </a:extLst>
          </p:cNvPr>
          <p:cNvSpPr>
            <a:spLocks noGrp="1"/>
          </p:cNvSpPr>
          <p:nvPr>
            <p:ph type="title"/>
          </p:nvPr>
        </p:nvSpPr>
        <p:spPr/>
        <p:txBody>
          <a:bodyPr/>
          <a:lstStyle/>
          <a:p>
            <a:r>
              <a:rPr lang="en-US" dirty="0"/>
              <a:t>Why Is the SWAC Approach Important?</a:t>
            </a:r>
          </a:p>
        </p:txBody>
      </p:sp>
      <p:sp>
        <p:nvSpPr>
          <p:cNvPr id="4" name="Content Placeholder 3">
            <a:extLst>
              <a:ext uri="{FF2B5EF4-FFF2-40B4-BE49-F238E27FC236}">
                <a16:creationId xmlns:a16="http://schemas.microsoft.com/office/drawing/2014/main" id="{47C37688-E7F3-60EB-6CCE-6D4494C84810}"/>
              </a:ext>
            </a:extLst>
          </p:cNvPr>
          <p:cNvSpPr>
            <a:spLocks noGrp="1"/>
          </p:cNvSpPr>
          <p:nvPr>
            <p:ph idx="1"/>
          </p:nvPr>
        </p:nvSpPr>
        <p:spPr>
          <a:xfrm>
            <a:off x="590550" y="1442747"/>
            <a:ext cx="5505450" cy="4396078"/>
          </a:xfrm>
        </p:spPr>
        <p:txBody>
          <a:bodyPr/>
          <a:lstStyle/>
          <a:p>
            <a:r>
              <a:rPr lang="en-US" dirty="0"/>
              <a:t>Remedies for contaminated sediment and soil sites can be complex and costly</a:t>
            </a:r>
          </a:p>
          <a:p>
            <a:r>
              <a:rPr lang="en-US" dirty="0"/>
              <a:t>A SWAC approach can:</a:t>
            </a:r>
          </a:p>
          <a:p>
            <a:pPr lvl="1"/>
            <a:r>
              <a:rPr lang="en-US" dirty="0"/>
              <a:t>Establish whether remedial action is necessary</a:t>
            </a:r>
          </a:p>
          <a:p>
            <a:pPr lvl="1"/>
            <a:r>
              <a:rPr lang="en-US" dirty="0"/>
              <a:t>Focus remediation on the highest risk areas</a:t>
            </a:r>
          </a:p>
          <a:p>
            <a:pPr lvl="1"/>
            <a:r>
              <a:rPr lang="en-US" dirty="0"/>
              <a:t>Accommodate operational constraints</a:t>
            </a:r>
          </a:p>
        </p:txBody>
      </p:sp>
      <p:pic>
        <p:nvPicPr>
          <p:cNvPr id="5" name="Picture 4">
            <a:extLst>
              <a:ext uri="{FF2B5EF4-FFF2-40B4-BE49-F238E27FC236}">
                <a16:creationId xmlns:a16="http://schemas.microsoft.com/office/drawing/2014/main" id="{BA3CFDAA-3166-0D0F-DB0B-CEF49E946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493" y="2106644"/>
            <a:ext cx="4810125" cy="306828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32ED6E8-9FCA-5076-C2A3-00A4E8557C62}"/>
              </a:ext>
            </a:extLst>
          </p:cNvPr>
          <p:cNvSpPr txBox="1"/>
          <p:nvPr/>
        </p:nvSpPr>
        <p:spPr>
          <a:xfrm>
            <a:off x="9982200" y="3981450"/>
            <a:ext cx="1043876" cy="369332"/>
          </a:xfrm>
          <a:prstGeom prst="rect">
            <a:avLst/>
          </a:prstGeom>
          <a:noFill/>
        </p:spPr>
        <p:txBody>
          <a:bodyPr wrap="none" rtlCol="0">
            <a:spAutoFit/>
          </a:bodyPr>
          <a:lstStyle/>
          <a:p>
            <a:r>
              <a:rPr lang="en-US" dirty="0">
                <a:solidFill>
                  <a:schemeClr val="bg1"/>
                </a:solidFill>
                <a:latin typeface="Arial" panose="020B0604020202020204" pitchFamily="34" charset="0"/>
              </a:rPr>
              <a:t>Capping</a:t>
            </a:r>
          </a:p>
        </p:txBody>
      </p:sp>
      <p:sp>
        <p:nvSpPr>
          <p:cNvPr id="7" name="TextBox 6">
            <a:extLst>
              <a:ext uri="{FF2B5EF4-FFF2-40B4-BE49-F238E27FC236}">
                <a16:creationId xmlns:a16="http://schemas.microsoft.com/office/drawing/2014/main" id="{357C7506-7857-9C3A-702D-3B35F4DD8DC4}"/>
              </a:ext>
            </a:extLst>
          </p:cNvPr>
          <p:cNvSpPr txBox="1"/>
          <p:nvPr/>
        </p:nvSpPr>
        <p:spPr>
          <a:xfrm>
            <a:off x="9218555" y="2990886"/>
            <a:ext cx="1120820" cy="369332"/>
          </a:xfrm>
          <a:prstGeom prst="rect">
            <a:avLst/>
          </a:prstGeom>
          <a:noFill/>
        </p:spPr>
        <p:txBody>
          <a:bodyPr wrap="none" rtlCol="0">
            <a:spAutoFit/>
          </a:bodyPr>
          <a:lstStyle/>
          <a:p>
            <a:r>
              <a:rPr lang="en-US" dirty="0">
                <a:solidFill>
                  <a:schemeClr val="bg1"/>
                </a:solidFill>
                <a:latin typeface="Arial" panose="020B0604020202020204" pitchFamily="34" charset="0"/>
              </a:rPr>
              <a:t>Dredging</a:t>
            </a:r>
          </a:p>
        </p:txBody>
      </p:sp>
      <p:sp>
        <p:nvSpPr>
          <p:cNvPr id="8" name="TextBox 7">
            <a:extLst>
              <a:ext uri="{FF2B5EF4-FFF2-40B4-BE49-F238E27FC236}">
                <a16:creationId xmlns:a16="http://schemas.microsoft.com/office/drawing/2014/main" id="{BFAFE171-4287-78ED-8F53-4E3EEC86EE00}"/>
              </a:ext>
            </a:extLst>
          </p:cNvPr>
          <p:cNvSpPr txBox="1"/>
          <p:nvPr/>
        </p:nvSpPr>
        <p:spPr>
          <a:xfrm>
            <a:off x="8042079" y="2547462"/>
            <a:ext cx="1313180" cy="369332"/>
          </a:xfrm>
          <a:prstGeom prst="rect">
            <a:avLst/>
          </a:prstGeom>
          <a:noFill/>
        </p:spPr>
        <p:txBody>
          <a:bodyPr wrap="none" rtlCol="0">
            <a:spAutoFit/>
          </a:bodyPr>
          <a:lstStyle/>
          <a:p>
            <a:r>
              <a:rPr lang="en-US" dirty="0">
                <a:solidFill>
                  <a:schemeClr val="bg1"/>
                </a:solidFill>
                <a:latin typeface="Arial" panose="020B0604020202020204" pitchFamily="34" charset="0"/>
              </a:rPr>
              <a:t>Excavation</a:t>
            </a:r>
          </a:p>
        </p:txBody>
      </p:sp>
      <p:sp>
        <p:nvSpPr>
          <p:cNvPr id="9" name="TextBox 8">
            <a:extLst>
              <a:ext uri="{FF2B5EF4-FFF2-40B4-BE49-F238E27FC236}">
                <a16:creationId xmlns:a16="http://schemas.microsoft.com/office/drawing/2014/main" id="{FBB2AE57-3E3E-5D9A-DAE0-4DDA4C80F83B}"/>
              </a:ext>
            </a:extLst>
          </p:cNvPr>
          <p:cNvSpPr txBox="1"/>
          <p:nvPr/>
        </p:nvSpPr>
        <p:spPr>
          <a:xfrm>
            <a:off x="6721156" y="5273030"/>
            <a:ext cx="4451860" cy="338554"/>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6020202030204" pitchFamily="34" charset="0"/>
              </a:rPr>
              <a:t>Common sediment and soil remediation technologies</a:t>
            </a:r>
          </a:p>
        </p:txBody>
      </p:sp>
      <p:sp>
        <p:nvSpPr>
          <p:cNvPr id="10" name="TextBox 9">
            <a:extLst>
              <a:ext uri="{FF2B5EF4-FFF2-40B4-BE49-F238E27FC236}">
                <a16:creationId xmlns:a16="http://schemas.microsoft.com/office/drawing/2014/main" id="{5EE319F7-7E47-C51B-7F5A-85A1AEE99E1E}"/>
              </a:ext>
            </a:extLst>
          </p:cNvPr>
          <p:cNvSpPr txBox="1"/>
          <p:nvPr/>
        </p:nvSpPr>
        <p:spPr>
          <a:xfrm>
            <a:off x="6813493" y="4849033"/>
            <a:ext cx="1988984" cy="307777"/>
          </a:xfrm>
          <a:prstGeom prst="rect">
            <a:avLst/>
          </a:prstGeom>
          <a:noFill/>
        </p:spPr>
        <p:txBody>
          <a:bodyPr wrap="square" rtlCol="0">
            <a:spAutoFit/>
          </a:bodyPr>
          <a:lstStyle/>
          <a:p>
            <a:r>
              <a:rPr lang="en-US" sz="1400" dirty="0">
                <a:solidFill>
                  <a:schemeClr val="bg2">
                    <a:lumMod val="50000"/>
                  </a:schemeClr>
                </a:solidFill>
                <a:latin typeface="Arial Narrow" panose="020B0606020202030204" pitchFamily="34" charset="0"/>
              </a:rPr>
              <a:t>(Smith et al. 2023)</a:t>
            </a:r>
          </a:p>
        </p:txBody>
      </p:sp>
    </p:spTree>
    <p:extLst>
      <p:ext uri="{BB962C8B-B14F-4D97-AF65-F5344CB8AC3E}">
        <p14:creationId xmlns:p14="http://schemas.microsoft.com/office/powerpoint/2010/main" val="27903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D6E04-3598-818A-C9F2-54FDFC9F9A65}"/>
              </a:ext>
            </a:extLst>
          </p:cNvPr>
          <p:cNvSpPr>
            <a:spLocks noGrp="1"/>
          </p:cNvSpPr>
          <p:nvPr>
            <p:ph type="body" sz="quarter" idx="13"/>
          </p:nvPr>
        </p:nvSpPr>
        <p:spPr/>
        <p:txBody>
          <a:bodyPr/>
          <a:lstStyle/>
          <a:p>
            <a:r>
              <a:rPr lang="en-US" dirty="0"/>
              <a:t>Introduction</a:t>
            </a:r>
          </a:p>
        </p:txBody>
      </p:sp>
      <p:sp>
        <p:nvSpPr>
          <p:cNvPr id="3" name="Title 2">
            <a:extLst>
              <a:ext uri="{FF2B5EF4-FFF2-40B4-BE49-F238E27FC236}">
                <a16:creationId xmlns:a16="http://schemas.microsoft.com/office/drawing/2014/main" id="{F8F400C7-FB9C-6B01-F4FB-4FF5EEBDF248}"/>
              </a:ext>
            </a:extLst>
          </p:cNvPr>
          <p:cNvSpPr>
            <a:spLocks noGrp="1"/>
          </p:cNvSpPr>
          <p:nvPr>
            <p:ph type="title"/>
          </p:nvPr>
        </p:nvSpPr>
        <p:spPr/>
        <p:txBody>
          <a:bodyPr/>
          <a:lstStyle/>
          <a:p>
            <a:r>
              <a:rPr lang="en-US" dirty="0"/>
              <a:t>SWAC-Related Terminology </a:t>
            </a:r>
          </a:p>
        </p:txBody>
      </p:sp>
      <p:sp>
        <p:nvSpPr>
          <p:cNvPr id="10" name="Content Placeholder 9">
            <a:extLst>
              <a:ext uri="{FF2B5EF4-FFF2-40B4-BE49-F238E27FC236}">
                <a16:creationId xmlns:a16="http://schemas.microsoft.com/office/drawing/2014/main" id="{02DD7A74-34EE-EFE6-E3A0-CA8812013FEA}"/>
              </a:ext>
            </a:extLst>
          </p:cNvPr>
          <p:cNvSpPr>
            <a:spLocks noGrp="1"/>
          </p:cNvSpPr>
          <p:nvPr>
            <p:ph idx="1"/>
          </p:nvPr>
        </p:nvSpPr>
        <p:spPr>
          <a:xfrm>
            <a:off x="838200" y="1302915"/>
            <a:ext cx="9970008" cy="4351338"/>
          </a:xfrm>
        </p:spPr>
        <p:txBody>
          <a:bodyPr>
            <a:normAutofit/>
          </a:bodyPr>
          <a:lstStyle/>
          <a:p>
            <a:r>
              <a:rPr lang="en-US" sz="2600" dirty="0"/>
              <a:t>PRG: Numeric remediation goal developed in an FS</a:t>
            </a:r>
          </a:p>
          <a:p>
            <a:r>
              <a:rPr lang="en-US" sz="2600" dirty="0"/>
              <a:t>RG: Numeric remediation goal memorialized in a ROD</a:t>
            </a:r>
          </a:p>
          <a:p>
            <a:r>
              <a:rPr lang="en-US" sz="2600" dirty="0"/>
              <a:t>RAL: Maximum concentration of a COC that can remain in sediment at any location</a:t>
            </a:r>
          </a:p>
          <a:p>
            <a:r>
              <a:rPr lang="en-US" sz="2600" dirty="0"/>
              <a:t>Remedial footprint: Area within a site targeted for active remediation (dredging or excavation, capping, in situ treatment) </a:t>
            </a:r>
          </a:p>
        </p:txBody>
      </p:sp>
      <p:grpSp>
        <p:nvGrpSpPr>
          <p:cNvPr id="18" name="Group 17">
            <a:extLst>
              <a:ext uri="{FF2B5EF4-FFF2-40B4-BE49-F238E27FC236}">
                <a16:creationId xmlns:a16="http://schemas.microsoft.com/office/drawing/2014/main" id="{D529EBE1-5F55-12E2-0286-5ECB8F3E8678}"/>
              </a:ext>
            </a:extLst>
          </p:cNvPr>
          <p:cNvGrpSpPr/>
          <p:nvPr/>
        </p:nvGrpSpPr>
        <p:grpSpPr>
          <a:xfrm>
            <a:off x="778441" y="4420993"/>
            <a:ext cx="10635118" cy="934405"/>
            <a:chOff x="718682" y="5158583"/>
            <a:chExt cx="10635118" cy="934405"/>
          </a:xfrm>
        </p:grpSpPr>
        <p:grpSp>
          <p:nvGrpSpPr>
            <p:cNvPr id="15" name="Group 14">
              <a:extLst>
                <a:ext uri="{FF2B5EF4-FFF2-40B4-BE49-F238E27FC236}">
                  <a16:creationId xmlns:a16="http://schemas.microsoft.com/office/drawing/2014/main" id="{67D3A930-1A58-CBF9-9872-D479F8C43A84}"/>
                </a:ext>
              </a:extLst>
            </p:cNvPr>
            <p:cNvGrpSpPr/>
            <p:nvPr/>
          </p:nvGrpSpPr>
          <p:grpSpPr>
            <a:xfrm>
              <a:off x="718682" y="5158583"/>
              <a:ext cx="10635118" cy="934405"/>
              <a:chOff x="718682" y="5158583"/>
              <a:chExt cx="10635118" cy="934405"/>
            </a:xfrm>
          </p:grpSpPr>
          <p:sp>
            <p:nvSpPr>
              <p:cNvPr id="14" name="Rectangle 13">
                <a:extLst>
                  <a:ext uri="{FF2B5EF4-FFF2-40B4-BE49-F238E27FC236}">
                    <a16:creationId xmlns:a16="http://schemas.microsoft.com/office/drawing/2014/main" id="{996045C9-5743-5560-E07E-A53589AC3B00}"/>
                  </a:ext>
                </a:extLst>
              </p:cNvPr>
              <p:cNvSpPr/>
              <p:nvPr/>
            </p:nvSpPr>
            <p:spPr>
              <a:xfrm>
                <a:off x="865205" y="5316335"/>
                <a:ext cx="10488595" cy="776653"/>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1" name="Picture 10" descr="Shape&#10;&#10;Description automatically generated">
                <a:extLst>
                  <a:ext uri="{FF2B5EF4-FFF2-40B4-BE49-F238E27FC236}">
                    <a16:creationId xmlns:a16="http://schemas.microsoft.com/office/drawing/2014/main" id="{3A7537D5-C13A-DE2B-827B-484EFE068C42}"/>
                  </a:ext>
                </a:extLst>
              </p:cNvPr>
              <p:cNvPicPr>
                <a:picLocks noChangeAspect="1"/>
              </p:cNvPicPr>
              <p:nvPr/>
            </p:nvPicPr>
            <p:blipFill>
              <a:blip r:embed="rId3"/>
              <a:stretch>
                <a:fillRect/>
              </a:stretch>
            </p:blipFill>
            <p:spPr>
              <a:xfrm>
                <a:off x="718682" y="5158583"/>
                <a:ext cx="1546295" cy="876300"/>
              </a:xfrm>
              <a:prstGeom prst="rect">
                <a:avLst/>
              </a:prstGeom>
            </p:spPr>
          </p:pic>
          <p:sp>
            <p:nvSpPr>
              <p:cNvPr id="9" name="TextBox 8">
                <a:extLst>
                  <a:ext uri="{FF2B5EF4-FFF2-40B4-BE49-F238E27FC236}">
                    <a16:creationId xmlns:a16="http://schemas.microsoft.com/office/drawing/2014/main" id="{1F7F9895-941A-D1FE-B92F-024090CB857F}"/>
                  </a:ext>
                </a:extLst>
              </p:cNvPr>
              <p:cNvSpPr txBox="1"/>
              <p:nvPr/>
            </p:nvSpPr>
            <p:spPr>
              <a:xfrm>
                <a:off x="718682" y="5360736"/>
                <a:ext cx="140777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16" name="TextBox 15">
              <a:extLst>
                <a:ext uri="{FF2B5EF4-FFF2-40B4-BE49-F238E27FC236}">
                  <a16:creationId xmlns:a16="http://schemas.microsoft.com/office/drawing/2014/main" id="{CF1AB86D-57CD-D6C5-5CDE-ED41DC05742F}"/>
                </a:ext>
              </a:extLst>
            </p:cNvPr>
            <p:cNvSpPr txBox="1"/>
            <p:nvPr/>
          </p:nvSpPr>
          <p:spPr>
            <a:xfrm>
              <a:off x="2276650" y="5360736"/>
              <a:ext cx="8957632" cy="646331"/>
            </a:xfrm>
            <a:prstGeom prst="rect">
              <a:avLst/>
            </a:prstGeom>
            <a:noFill/>
          </p:spPr>
          <p:txBody>
            <a:bodyPr wrap="square" rtlCol="0">
              <a:spAutoFit/>
            </a:bodyPr>
            <a:lstStyle/>
            <a:p>
              <a:r>
                <a:rPr lang="en-US" b="1" dirty="0">
                  <a:solidFill>
                    <a:srgbClr val="007BDA"/>
                  </a:solidFill>
                  <a:latin typeface="Arial" panose="020B0604020202020204" pitchFamily="34" charset="0"/>
                  <a:cs typeface="Arial" panose="020B0604020202020204" pitchFamily="34" charset="0"/>
                </a:rPr>
                <a:t>Other terms can be used, but minimize confusion by rigorously using consistent terminology in reports and presentations or consider including a glossary.</a:t>
              </a:r>
            </a:p>
          </p:txBody>
        </p:sp>
      </p:grpSp>
      <p:sp>
        <p:nvSpPr>
          <p:cNvPr id="4" name="TextBox 3">
            <a:extLst>
              <a:ext uri="{FF2B5EF4-FFF2-40B4-BE49-F238E27FC236}">
                <a16:creationId xmlns:a16="http://schemas.microsoft.com/office/drawing/2014/main" id="{4123DA4E-188A-4284-67C9-B1538D8ABEF1}"/>
              </a:ext>
            </a:extLst>
          </p:cNvPr>
          <p:cNvSpPr txBox="1"/>
          <p:nvPr/>
        </p:nvSpPr>
        <p:spPr>
          <a:xfrm>
            <a:off x="425836" y="5990948"/>
            <a:ext cx="2632423" cy="523220"/>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COC: contaminant of concern</a:t>
            </a:r>
          </a:p>
          <a:p>
            <a:r>
              <a:rPr lang="en-US" sz="1400" dirty="0">
                <a:solidFill>
                  <a:schemeClr val="tx1">
                    <a:lumMod val="75000"/>
                    <a:lumOff val="25000"/>
                  </a:schemeClr>
                </a:solidFill>
                <a:latin typeface="Arial" panose="020B0604020202020204" pitchFamily="34" charset="0"/>
                <a:cs typeface="Arial" panose="020B0604020202020204" pitchFamily="34" charset="0"/>
              </a:rPr>
              <a:t>FS: Feasibility Study</a:t>
            </a:r>
          </a:p>
        </p:txBody>
      </p:sp>
      <p:sp>
        <p:nvSpPr>
          <p:cNvPr id="5" name="TextBox 4">
            <a:extLst>
              <a:ext uri="{FF2B5EF4-FFF2-40B4-BE49-F238E27FC236}">
                <a16:creationId xmlns:a16="http://schemas.microsoft.com/office/drawing/2014/main" id="{F58AB9BF-784F-4A7B-197E-B400ADCEEF06}"/>
              </a:ext>
            </a:extLst>
          </p:cNvPr>
          <p:cNvSpPr txBox="1"/>
          <p:nvPr/>
        </p:nvSpPr>
        <p:spPr>
          <a:xfrm>
            <a:off x="3235661" y="5990948"/>
            <a:ext cx="3222101" cy="523220"/>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PRG: preliminary remediation goal</a:t>
            </a:r>
          </a:p>
          <a:p>
            <a:r>
              <a:rPr lang="en-US" sz="1400" dirty="0">
                <a:solidFill>
                  <a:schemeClr val="tx1">
                    <a:lumMod val="75000"/>
                    <a:lumOff val="25000"/>
                  </a:schemeClr>
                </a:solidFill>
                <a:latin typeface="Arial" panose="020B0604020202020204" pitchFamily="34" charset="0"/>
                <a:cs typeface="Arial" panose="020B0604020202020204" pitchFamily="34" charset="0"/>
              </a:rPr>
              <a:t>RAL: remedial action level</a:t>
            </a:r>
          </a:p>
        </p:txBody>
      </p:sp>
      <p:sp>
        <p:nvSpPr>
          <p:cNvPr id="6" name="TextBox 5">
            <a:extLst>
              <a:ext uri="{FF2B5EF4-FFF2-40B4-BE49-F238E27FC236}">
                <a16:creationId xmlns:a16="http://schemas.microsoft.com/office/drawing/2014/main" id="{3F4E926A-3D7E-9A18-9F15-3E5CED3B3D41}"/>
              </a:ext>
            </a:extLst>
          </p:cNvPr>
          <p:cNvSpPr txBox="1"/>
          <p:nvPr/>
        </p:nvSpPr>
        <p:spPr>
          <a:xfrm>
            <a:off x="6635164" y="5990948"/>
            <a:ext cx="2524012" cy="523220"/>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RG: remediation goal</a:t>
            </a:r>
          </a:p>
          <a:p>
            <a:r>
              <a:rPr lang="en-US" sz="1400" dirty="0">
                <a:solidFill>
                  <a:schemeClr val="tx1">
                    <a:lumMod val="75000"/>
                    <a:lumOff val="25000"/>
                  </a:schemeClr>
                </a:solidFill>
                <a:latin typeface="Arial" panose="020B0604020202020204" pitchFamily="34" charset="0"/>
                <a:cs typeface="Arial" panose="020B0604020202020204" pitchFamily="34" charset="0"/>
              </a:rPr>
              <a:t>ROD: Record of Decision</a:t>
            </a:r>
          </a:p>
        </p:txBody>
      </p:sp>
    </p:spTree>
    <p:extLst>
      <p:ext uri="{BB962C8B-B14F-4D97-AF65-F5344CB8AC3E}">
        <p14:creationId xmlns:p14="http://schemas.microsoft.com/office/powerpoint/2010/main" val="2402510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FCD508-7C19-458C-A455-FBD2C1E8851C}"/>
              </a:ext>
            </a:extLst>
          </p:cNvPr>
          <p:cNvSpPr>
            <a:spLocks noGrp="1"/>
          </p:cNvSpPr>
          <p:nvPr>
            <p:ph type="body" sz="quarter" idx="13"/>
          </p:nvPr>
        </p:nvSpPr>
        <p:spPr/>
        <p:txBody>
          <a:bodyPr/>
          <a:lstStyle/>
          <a:p>
            <a:r>
              <a:rPr lang="en-US" dirty="0"/>
              <a:t>Introduction</a:t>
            </a:r>
          </a:p>
        </p:txBody>
      </p:sp>
      <p:sp>
        <p:nvSpPr>
          <p:cNvPr id="3" name="Title 2">
            <a:extLst>
              <a:ext uri="{FF2B5EF4-FFF2-40B4-BE49-F238E27FC236}">
                <a16:creationId xmlns:a16="http://schemas.microsoft.com/office/drawing/2014/main" id="{A9697B74-35CC-4FC2-8183-6B45566B45AF}"/>
              </a:ext>
            </a:extLst>
          </p:cNvPr>
          <p:cNvSpPr>
            <a:spLocks noGrp="1"/>
          </p:cNvSpPr>
          <p:nvPr>
            <p:ph type="title"/>
          </p:nvPr>
        </p:nvSpPr>
        <p:spPr/>
        <p:txBody>
          <a:bodyPr/>
          <a:lstStyle/>
          <a:p>
            <a:r>
              <a:rPr lang="en-US" dirty="0"/>
              <a:t>How and When Are SWACs Used?</a:t>
            </a:r>
          </a:p>
        </p:txBody>
      </p:sp>
      <p:pic>
        <p:nvPicPr>
          <p:cNvPr id="9" name="Picture 8" descr="Diagram&#10;&#10;Description automatically generated">
            <a:extLst>
              <a:ext uri="{FF2B5EF4-FFF2-40B4-BE49-F238E27FC236}">
                <a16:creationId xmlns:a16="http://schemas.microsoft.com/office/drawing/2014/main" id="{4AED6DFC-5D09-386D-2D72-6F48E1E05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2927" y="1225985"/>
            <a:ext cx="3455957" cy="4920276"/>
          </a:xfrm>
          <a:prstGeom prst="rect">
            <a:avLst/>
          </a:prstGeom>
        </p:spPr>
      </p:pic>
      <p:sp>
        <p:nvSpPr>
          <p:cNvPr id="10" name="TextBox 9">
            <a:extLst>
              <a:ext uri="{FF2B5EF4-FFF2-40B4-BE49-F238E27FC236}">
                <a16:creationId xmlns:a16="http://schemas.microsoft.com/office/drawing/2014/main" id="{6AA7376F-37B2-446F-AE44-BF4BBE027FE3}"/>
              </a:ext>
            </a:extLst>
          </p:cNvPr>
          <p:cNvSpPr txBox="1"/>
          <p:nvPr/>
        </p:nvSpPr>
        <p:spPr>
          <a:xfrm>
            <a:off x="6826697" y="2747607"/>
            <a:ext cx="4723075" cy="646331"/>
          </a:xfrm>
          <a:prstGeom prst="rect">
            <a:avLst/>
          </a:prstGeom>
          <a:noFill/>
        </p:spPr>
        <p:txBody>
          <a:bodyPr wrap="square" rtlCol="0">
            <a:spAutoFit/>
          </a:bodyPr>
          <a:lstStyle/>
          <a:p>
            <a:pPr>
              <a:lnSpc>
                <a:spcPct val="90000"/>
              </a:lnSpc>
            </a:pPr>
            <a:r>
              <a:rPr lang="en-US" sz="2000" dirty="0">
                <a:solidFill>
                  <a:schemeClr val="tx1">
                    <a:lumMod val="65000"/>
                    <a:lumOff val="35000"/>
                  </a:schemeClr>
                </a:solidFill>
                <a:latin typeface="Arial" panose="020B0604020202020204" pitchFamily="34" charset="0"/>
                <a:cs typeface="Arial" panose="020B0604020202020204" pitchFamily="34" charset="0"/>
              </a:rPr>
              <a:t>To estimate exposure point concentrations for risk assessments</a:t>
            </a:r>
          </a:p>
        </p:txBody>
      </p:sp>
      <p:sp>
        <p:nvSpPr>
          <p:cNvPr id="11" name="TextBox 10">
            <a:extLst>
              <a:ext uri="{FF2B5EF4-FFF2-40B4-BE49-F238E27FC236}">
                <a16:creationId xmlns:a16="http://schemas.microsoft.com/office/drawing/2014/main" id="{A4326840-F6BC-4995-C8B2-5EB11A64FE16}"/>
              </a:ext>
            </a:extLst>
          </p:cNvPr>
          <p:cNvSpPr txBox="1"/>
          <p:nvPr/>
        </p:nvSpPr>
        <p:spPr>
          <a:xfrm>
            <a:off x="6826697" y="3468725"/>
            <a:ext cx="3319838" cy="646331"/>
          </a:xfrm>
          <a:prstGeom prst="rect">
            <a:avLst/>
          </a:prstGeom>
          <a:noFill/>
        </p:spPr>
        <p:txBody>
          <a:bodyPr wrap="square" rtlCol="0">
            <a:spAutoFit/>
          </a:bodyPr>
          <a:lstStyle/>
          <a:p>
            <a:pPr>
              <a:lnSpc>
                <a:spcPct val="90000"/>
              </a:lnSpc>
            </a:pPr>
            <a:r>
              <a:rPr lang="en-US" sz="2000" dirty="0">
                <a:solidFill>
                  <a:schemeClr val="tx1">
                    <a:lumMod val="65000"/>
                    <a:lumOff val="35000"/>
                  </a:schemeClr>
                </a:solidFill>
                <a:latin typeface="Arial" panose="020B0604020202020204" pitchFamily="34" charset="0"/>
                <a:cs typeface="Arial" panose="020B0604020202020204" pitchFamily="34" charset="0"/>
              </a:rPr>
              <a:t>To identify, develop and optimize remedial footprints</a:t>
            </a:r>
          </a:p>
        </p:txBody>
      </p:sp>
      <p:sp>
        <p:nvSpPr>
          <p:cNvPr id="12" name="TextBox 11">
            <a:extLst>
              <a:ext uri="{FF2B5EF4-FFF2-40B4-BE49-F238E27FC236}">
                <a16:creationId xmlns:a16="http://schemas.microsoft.com/office/drawing/2014/main" id="{144A4736-DA1F-9389-4254-0F174EFD6681}"/>
              </a:ext>
            </a:extLst>
          </p:cNvPr>
          <p:cNvSpPr txBox="1"/>
          <p:nvPr/>
        </p:nvSpPr>
        <p:spPr>
          <a:xfrm>
            <a:off x="6826697" y="4280613"/>
            <a:ext cx="4929733" cy="369332"/>
          </a:xfrm>
          <a:prstGeom prst="rect">
            <a:avLst/>
          </a:prstGeom>
          <a:noFill/>
        </p:spPr>
        <p:txBody>
          <a:bodyPr wrap="square" rtlCol="0">
            <a:spAutoFit/>
          </a:bodyPr>
          <a:lstStyle/>
          <a:p>
            <a:pPr>
              <a:lnSpc>
                <a:spcPct val="90000"/>
              </a:lnSpc>
            </a:pPr>
            <a:r>
              <a:rPr lang="en-US" sz="2000" dirty="0">
                <a:solidFill>
                  <a:schemeClr val="tx1">
                    <a:lumMod val="65000"/>
                    <a:lumOff val="35000"/>
                  </a:schemeClr>
                </a:solidFill>
                <a:latin typeface="Arial" panose="020B0604020202020204" pitchFamily="34" charset="0"/>
                <a:cs typeface="Arial" panose="020B0604020202020204" pitchFamily="34" charset="0"/>
              </a:rPr>
              <a:t>To document risk management decisions</a:t>
            </a:r>
          </a:p>
        </p:txBody>
      </p:sp>
      <p:sp>
        <p:nvSpPr>
          <p:cNvPr id="13" name="TextBox 12">
            <a:extLst>
              <a:ext uri="{FF2B5EF4-FFF2-40B4-BE49-F238E27FC236}">
                <a16:creationId xmlns:a16="http://schemas.microsoft.com/office/drawing/2014/main" id="{BBDFA994-E37D-765F-EA99-C87CD8468AEF}"/>
              </a:ext>
            </a:extLst>
          </p:cNvPr>
          <p:cNvSpPr txBox="1"/>
          <p:nvPr/>
        </p:nvSpPr>
        <p:spPr>
          <a:xfrm>
            <a:off x="6826697" y="4788199"/>
            <a:ext cx="4102036" cy="646331"/>
          </a:xfrm>
          <a:prstGeom prst="rect">
            <a:avLst/>
          </a:prstGeom>
          <a:noFill/>
        </p:spPr>
        <p:txBody>
          <a:bodyPr wrap="square" rtlCol="0">
            <a:spAutoFit/>
          </a:bodyPr>
          <a:lstStyle/>
          <a:p>
            <a:pPr>
              <a:lnSpc>
                <a:spcPct val="90000"/>
              </a:lnSpc>
            </a:pPr>
            <a:r>
              <a:rPr lang="en-US" sz="2000" dirty="0">
                <a:solidFill>
                  <a:schemeClr val="tx1">
                    <a:lumMod val="65000"/>
                    <a:lumOff val="35000"/>
                  </a:schemeClr>
                </a:solidFill>
                <a:latin typeface="Arial" panose="020B0604020202020204" pitchFamily="34" charset="0"/>
                <a:cs typeface="Arial" panose="020B0604020202020204" pitchFamily="34" charset="0"/>
              </a:rPr>
              <a:t>To assess compliance with or progress toward achieving RGs</a:t>
            </a:r>
          </a:p>
        </p:txBody>
      </p:sp>
      <p:sp>
        <p:nvSpPr>
          <p:cNvPr id="18" name="Rectangle 17">
            <a:extLst>
              <a:ext uri="{FF2B5EF4-FFF2-40B4-BE49-F238E27FC236}">
                <a16:creationId xmlns:a16="http://schemas.microsoft.com/office/drawing/2014/main" id="{DD563EFE-7D9D-851A-384B-BDD1E6FC5C79}"/>
              </a:ext>
            </a:extLst>
          </p:cNvPr>
          <p:cNvSpPr/>
          <p:nvPr/>
        </p:nvSpPr>
        <p:spPr>
          <a:xfrm>
            <a:off x="6804664" y="3437967"/>
            <a:ext cx="3319838" cy="707886"/>
          </a:xfrm>
          <a:prstGeom prst="rect">
            <a:avLst/>
          </a:prstGeom>
          <a:noFill/>
          <a:ln w="25400" cmpd="sng">
            <a:solidFill>
              <a:srgbClr val="134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4" name="Straight Arrow Connector 3">
            <a:extLst>
              <a:ext uri="{FF2B5EF4-FFF2-40B4-BE49-F238E27FC236}">
                <a16:creationId xmlns:a16="http://schemas.microsoft.com/office/drawing/2014/main" id="{D76A4ABA-8755-4693-8BA4-4F9D2F042014}"/>
              </a:ext>
            </a:extLst>
          </p:cNvPr>
          <p:cNvCxnSpPr>
            <a:cxnSpLocks/>
          </p:cNvCxnSpPr>
          <p:nvPr/>
        </p:nvCxnSpPr>
        <p:spPr>
          <a:xfrm>
            <a:off x="5573486" y="2960472"/>
            <a:ext cx="1168837" cy="0"/>
          </a:xfrm>
          <a:prstGeom prst="straightConnector1">
            <a:avLst/>
          </a:prstGeom>
          <a:ln w="53975">
            <a:solidFill>
              <a:srgbClr val="0A98D5"/>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64D01C2-58B5-13F3-2B8B-CC28FE655143}"/>
              </a:ext>
            </a:extLst>
          </p:cNvPr>
          <p:cNvCxnSpPr>
            <a:cxnSpLocks/>
          </p:cNvCxnSpPr>
          <p:nvPr/>
        </p:nvCxnSpPr>
        <p:spPr>
          <a:xfrm>
            <a:off x="5312229" y="3644052"/>
            <a:ext cx="1430094" cy="0"/>
          </a:xfrm>
          <a:prstGeom prst="straightConnector1">
            <a:avLst/>
          </a:prstGeom>
          <a:ln w="53975">
            <a:solidFill>
              <a:srgbClr val="0A98D5"/>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D0DFA9F-569C-B854-85F8-4F05F70E8145}"/>
              </a:ext>
            </a:extLst>
          </p:cNvPr>
          <p:cNvCxnSpPr>
            <a:cxnSpLocks/>
          </p:cNvCxnSpPr>
          <p:nvPr/>
        </p:nvCxnSpPr>
        <p:spPr>
          <a:xfrm>
            <a:off x="5873750" y="4319641"/>
            <a:ext cx="868573" cy="0"/>
          </a:xfrm>
          <a:prstGeom prst="straightConnector1">
            <a:avLst/>
          </a:prstGeom>
          <a:ln w="53975">
            <a:solidFill>
              <a:srgbClr val="0A98D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47B29B-8974-78CA-928E-3C5A85E2E4CC}"/>
              </a:ext>
            </a:extLst>
          </p:cNvPr>
          <p:cNvCxnSpPr>
            <a:cxnSpLocks/>
          </p:cNvCxnSpPr>
          <p:nvPr/>
        </p:nvCxnSpPr>
        <p:spPr>
          <a:xfrm>
            <a:off x="5873750" y="4963730"/>
            <a:ext cx="868573" cy="0"/>
          </a:xfrm>
          <a:prstGeom prst="straightConnector1">
            <a:avLst/>
          </a:prstGeom>
          <a:ln w="53975">
            <a:solidFill>
              <a:srgbClr val="0A98D5"/>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2588CD5-4179-9955-5891-323B69C70FE1}"/>
              </a:ext>
            </a:extLst>
          </p:cNvPr>
          <p:cNvSpPr txBox="1"/>
          <p:nvPr/>
        </p:nvSpPr>
        <p:spPr>
          <a:xfrm>
            <a:off x="425836" y="6215654"/>
            <a:ext cx="7774694"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CERCLA: Comprehensive Environmental Response, Compensation, and Liability Act of 1980</a:t>
            </a:r>
          </a:p>
        </p:txBody>
      </p:sp>
    </p:spTree>
    <p:extLst>
      <p:ext uri="{BB962C8B-B14F-4D97-AF65-F5344CB8AC3E}">
        <p14:creationId xmlns:p14="http://schemas.microsoft.com/office/powerpoint/2010/main" val="179513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16332B6B65C147BE0822E40233D234" ma:contentTypeVersion="15" ma:contentTypeDescription="Create a new document." ma:contentTypeScope="" ma:versionID="366aae1b50dd8bb27d185ffa0dd089cc">
  <xsd:schema xmlns:xsd="http://www.w3.org/2001/XMLSchema" xmlns:xs="http://www.w3.org/2001/XMLSchema" xmlns:p="http://schemas.microsoft.com/office/2006/metadata/properties" xmlns:ns2="a43ed02c-aaa4-4c41-8049-1fbf296f3605" xmlns:ns3="b7775888-daf9-4947-a0c3-686d8e1a43db" targetNamespace="http://schemas.microsoft.com/office/2006/metadata/properties" ma:root="true" ma:fieldsID="3919951626dd9f969b5c803be7e2b66c" ns2:_="" ns3:_="">
    <xsd:import namespace="a43ed02c-aaa4-4c41-8049-1fbf296f3605"/>
    <xsd:import namespace="b7775888-daf9-4947-a0c3-686d8e1a43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ed02c-aaa4-4c41-8049-1fbf296f3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775888-daf9-4947-a0c3-686d8e1a43d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8d59f47-aa1d-4981-acb5-4c449cd8efff}" ma:internalName="TaxCatchAll" ma:showField="CatchAllData" ma:web="b7775888-daf9-4947-a0c3-686d8e1a4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7775888-daf9-4947-a0c3-686d8e1a43db" xsi:nil="true"/>
    <lcf76f155ced4ddcb4097134ff3c332f xmlns="a43ed02c-aaa4-4c41-8049-1fbf296f360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9945FF-59C3-4B43-82B2-1F3BC3EAB865}"/>
</file>

<file path=customXml/itemProps2.xml><?xml version="1.0" encoding="utf-8"?>
<ds:datastoreItem xmlns:ds="http://schemas.openxmlformats.org/officeDocument/2006/customXml" ds:itemID="{23C5C56D-D214-4AF1-99C6-A41695C2CA73}">
  <ds:schemaRefs>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ed3351ea-209d-41b6-b5bb-5e21cb72720c"/>
    <ds:schemaRef ds:uri="http://www.w3.org/XML/1998/namespace"/>
    <ds:schemaRef ds:uri="http://purl.org/dc/elements/1.1/"/>
  </ds:schemaRefs>
</ds:datastoreItem>
</file>

<file path=customXml/itemProps3.xml><?xml version="1.0" encoding="utf-8"?>
<ds:datastoreItem xmlns:ds="http://schemas.openxmlformats.org/officeDocument/2006/customXml" ds:itemID="{EDF391B1-2AAE-4863-9F0C-71489F57BA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1841</TotalTime>
  <Words>7497</Words>
  <Application>Microsoft Office PowerPoint</Application>
  <PresentationFormat>Widescreen</PresentationFormat>
  <Paragraphs>1086</Paragraphs>
  <Slides>59</Slides>
  <Notes>49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Arial Narrow</vt:lpstr>
      <vt:lpstr>Office Theme</vt:lpstr>
      <vt:lpstr>PowerPoint Presentation</vt:lpstr>
      <vt:lpstr>Disclaimer</vt:lpstr>
      <vt:lpstr>Patty White, PG Scientific Technologist </vt:lpstr>
      <vt:lpstr>Presentation Overview</vt:lpstr>
      <vt:lpstr>What Is a SWAC?</vt:lpstr>
      <vt:lpstr>Why Are SWACs Used?</vt:lpstr>
      <vt:lpstr>Why Is the SWAC Approach Important?</vt:lpstr>
      <vt:lpstr>SWAC-Related Terminology </vt:lpstr>
      <vt:lpstr>How and When Are SWACs Used?</vt:lpstr>
      <vt:lpstr>Where Are SWACs Not Used?</vt:lpstr>
      <vt:lpstr>What Are Benefits to Using a SWAC Approach?</vt:lpstr>
      <vt:lpstr>What Are Challenges to Using a SWAC Approach?</vt:lpstr>
      <vt:lpstr>SWAC Guidance and Resources</vt:lpstr>
      <vt:lpstr>Presentation Overview</vt:lpstr>
      <vt:lpstr>SWAC Methodology Overview</vt:lpstr>
      <vt:lpstr>Establishing SWAC Area</vt:lpstr>
      <vt:lpstr>Selecting a SWAC Method </vt:lpstr>
      <vt:lpstr>Weighted Polygons – Definition</vt:lpstr>
      <vt:lpstr>Weighted Polygons – Advantages and Limitations</vt:lpstr>
      <vt:lpstr>Weighted Polygons – How to Develop a SWAC</vt:lpstr>
      <vt:lpstr>Weighted Polygons – How to Develop a Remedial Footprint (1/3)</vt:lpstr>
      <vt:lpstr>Weighted Polygons – How to Develop a Remedial Footprint (2/3)</vt:lpstr>
      <vt:lpstr>Weighted Polygons – How to Develop a Remedial Footprint (3/3)</vt:lpstr>
      <vt:lpstr>Interpolations – Definition</vt:lpstr>
      <vt:lpstr>Interpolation Grids </vt:lpstr>
      <vt:lpstr>Interpolations – Advantages and Limitations</vt:lpstr>
      <vt:lpstr>Interpolations – How to Develop a Remedial Footprint</vt:lpstr>
      <vt:lpstr>Comparing SWACs to PRG Ranges</vt:lpstr>
      <vt:lpstr>How to Optimize a Remedial Footprint</vt:lpstr>
      <vt:lpstr>How to Use SWACs for Risk Management</vt:lpstr>
      <vt:lpstr>Interactive Exercise</vt:lpstr>
      <vt:lpstr>Interactive Exercise Details</vt:lpstr>
      <vt:lpstr>Presentation Overview</vt:lpstr>
      <vt:lpstr>How to Address Subsurface Contamination</vt:lpstr>
      <vt:lpstr>Using a SWAC to Assess Monitored Natural Recovery</vt:lpstr>
      <vt:lpstr>Using “Moving Windows” to Estimate Risk </vt:lpstr>
      <vt:lpstr>Moving Windows Procedure</vt:lpstr>
      <vt:lpstr>Moving Window Results</vt:lpstr>
      <vt:lpstr>Presentation Overview</vt:lpstr>
      <vt:lpstr>MCB Quantico Site 102 – Site Setting</vt:lpstr>
      <vt:lpstr>MCB Quantico Site 102 – SWAC Areas</vt:lpstr>
      <vt:lpstr>MCB Quantico Site 102 – SWAC Method</vt:lpstr>
      <vt:lpstr>MCB Quantico Site 102 – Remedial Footprint</vt:lpstr>
      <vt:lpstr>MCB Quantico Site 102 – Highlights</vt:lpstr>
      <vt:lpstr>Presentation Overview</vt:lpstr>
      <vt:lpstr>Portland Harbor – Conceptual Site Model</vt:lpstr>
      <vt:lpstr>Portland Harbor – SWAC Areas</vt:lpstr>
      <vt:lpstr>Portland Harbor – SWAC Method</vt:lpstr>
      <vt:lpstr>Portland Harbor – Remedial Alternatives</vt:lpstr>
      <vt:lpstr>Portland Harbor – Remedial Footprints</vt:lpstr>
      <vt:lpstr>Portland Harbor – Highlights</vt:lpstr>
      <vt:lpstr>Presentation Overview</vt:lpstr>
      <vt:lpstr>Navy Sites Where SWACs Have Been Used</vt:lpstr>
      <vt:lpstr>Presentation Overview</vt:lpstr>
      <vt:lpstr>Wrap-up </vt:lpstr>
      <vt:lpstr>References </vt:lpstr>
      <vt:lpstr>References</vt:lpstr>
      <vt:lpstr>Points of Contact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Wood</dc:creator>
  <cp:lastModifiedBy>JEG\EX-FUCHSS</cp:lastModifiedBy>
  <cp:revision>52</cp:revision>
  <cp:lastPrinted>2023-03-15T19:03:16Z</cp:lastPrinted>
  <dcterms:created xsi:type="dcterms:W3CDTF">2022-10-28T17:11:28Z</dcterms:created>
  <dcterms:modified xsi:type="dcterms:W3CDTF">2023-08-04T16:38:56Z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0x010100480A7B1C927E724492A88AAA33AB20AC</vt:lpwstr>
  </property>
  <property fmtid="{D5CDD505-2E9C-101B-9397-08002B2CF9AE}" pid="3" name="MediaServiceImageTags">
    <vt:lpwstr/>
  </property>
</Properties>
</file>